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6"/>
  </p:notesMasterIdLst>
  <p:handoutMasterIdLst>
    <p:handoutMasterId r:id="rId7"/>
  </p:handoutMasterIdLst>
  <p:sldIdLst>
    <p:sldId id="256" r:id="rId4"/>
    <p:sldId id="257" r:id="rId5"/>
  </p:sldIdLst>
  <p:sldSz cx="8001000" cy="11315700"/>
  <p:notesSz cx="7099300" cy="10234613"/>
  <p:defaultTextStyle>
    <a:defPPr>
      <a:defRPr lang="fr-FR"/>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3564">
          <p15:clr>
            <a:srgbClr val="A4A3A4"/>
          </p15:clr>
        </p15:guide>
        <p15:guide id="2" pos="2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86E"/>
    <a:srgbClr val="E0004D"/>
    <a:srgbClr val="F7AFB8"/>
    <a:srgbClr val="C0C0C0"/>
    <a:srgbClr val="EB3C51"/>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933" autoAdjust="0"/>
    <p:restoredTop sz="90929"/>
  </p:normalViewPr>
  <p:slideViewPr>
    <p:cSldViewPr>
      <p:cViewPr varScale="1">
        <p:scale>
          <a:sx n="70" d="100"/>
          <a:sy n="70" d="100"/>
        </p:scale>
        <p:origin x="3756" y="96"/>
      </p:cViewPr>
      <p:guideLst>
        <p:guide orient="horz" pos="3564"/>
        <p:guide pos="25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19F37C8A-A135-49D5-8370-F1930916134F}"/>
              </a:ext>
            </a:extLst>
          </p:cNvPr>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defTabSz="939800" eaLnBrk="1" hangingPunct="1">
              <a:defRPr sz="1200"/>
            </a:lvl1pPr>
          </a:lstStyle>
          <a:p>
            <a:pPr>
              <a:defRPr/>
            </a:pPr>
            <a:endParaRPr lang="fr-FR"/>
          </a:p>
        </p:txBody>
      </p:sp>
      <p:sp>
        <p:nvSpPr>
          <p:cNvPr id="8195" name="Rectangle 1027">
            <a:extLst>
              <a:ext uri="{FF2B5EF4-FFF2-40B4-BE49-F238E27FC236}">
                <a16:creationId xmlns:a16="http://schemas.microsoft.com/office/drawing/2014/main" id="{03952720-A583-4CAC-93D4-3170B05DF34F}"/>
              </a:ext>
            </a:extLst>
          </p:cNvPr>
          <p:cNvSpPr>
            <a:spLocks noGrp="1" noChangeArrowheads="1"/>
          </p:cNvSpPr>
          <p:nvPr>
            <p:ph type="dt" sz="quarter"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algn="r" defTabSz="939800" eaLnBrk="1" hangingPunct="1">
              <a:defRPr sz="1200"/>
            </a:lvl1pPr>
          </a:lstStyle>
          <a:p>
            <a:pPr>
              <a:defRPr/>
            </a:pPr>
            <a:endParaRPr lang="fr-FR"/>
          </a:p>
        </p:txBody>
      </p:sp>
      <p:sp>
        <p:nvSpPr>
          <p:cNvPr id="8196" name="Rectangle 1028">
            <a:extLst>
              <a:ext uri="{FF2B5EF4-FFF2-40B4-BE49-F238E27FC236}">
                <a16:creationId xmlns:a16="http://schemas.microsoft.com/office/drawing/2014/main" id="{5D780EFE-E99D-4D5A-B190-AB8F072366B6}"/>
              </a:ext>
            </a:extLst>
          </p:cNvPr>
          <p:cNvSpPr>
            <a:spLocks noGrp="1" noChangeArrowheads="1"/>
          </p:cNvSpPr>
          <p:nvPr>
            <p:ph type="ftr" sz="quarter" idx="2"/>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defTabSz="939800" eaLnBrk="1" hangingPunct="1">
              <a:defRPr sz="1200"/>
            </a:lvl1pPr>
          </a:lstStyle>
          <a:p>
            <a:pPr>
              <a:defRPr/>
            </a:pPr>
            <a:endParaRPr lang="fr-FR"/>
          </a:p>
        </p:txBody>
      </p:sp>
      <p:sp>
        <p:nvSpPr>
          <p:cNvPr id="8197" name="Rectangle 1029">
            <a:extLst>
              <a:ext uri="{FF2B5EF4-FFF2-40B4-BE49-F238E27FC236}">
                <a16:creationId xmlns:a16="http://schemas.microsoft.com/office/drawing/2014/main" id="{6632D36C-5897-40EC-8AD2-3965FE6843C8}"/>
              </a:ext>
            </a:extLst>
          </p:cNvPr>
          <p:cNvSpPr>
            <a:spLocks noGrp="1" noChangeArrowheads="1"/>
          </p:cNvSpPr>
          <p:nvPr>
            <p:ph type="sldNum" sz="quarter" idx="3"/>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defTabSz="939800" eaLnBrk="1" hangingPunct="1">
              <a:defRPr sz="1200"/>
            </a:lvl1pPr>
          </a:lstStyle>
          <a:p>
            <a:fld id="{5085DEF8-CC76-47CF-8FB9-6A419439648F}" type="slidenum">
              <a:rPr lang="fr-FR" altLang="fr-FR"/>
              <a:pPr/>
              <a:t>‹N°›</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5B1632D-7A10-4208-8CA1-0B36F4A87C0F}"/>
              </a:ext>
            </a:extLst>
          </p:cNvPr>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defTabSz="939800" eaLnBrk="1" hangingPunct="1">
              <a:defRPr sz="1200"/>
            </a:lvl1pPr>
          </a:lstStyle>
          <a:p>
            <a:pPr>
              <a:defRPr/>
            </a:pPr>
            <a:endParaRPr lang="fr-FR"/>
          </a:p>
        </p:txBody>
      </p:sp>
      <p:sp>
        <p:nvSpPr>
          <p:cNvPr id="3075" name="Rectangle 3">
            <a:extLst>
              <a:ext uri="{FF2B5EF4-FFF2-40B4-BE49-F238E27FC236}">
                <a16:creationId xmlns:a16="http://schemas.microsoft.com/office/drawing/2014/main" id="{3200812D-CB69-48EF-8E57-1ACAD0E1F919}"/>
              </a:ext>
            </a:extLst>
          </p:cNvPr>
          <p:cNvSpPr>
            <a:spLocks noGrp="1" noChangeArrowheads="1"/>
          </p:cNvSpPr>
          <p:nvPr>
            <p:ph type="dt"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algn="r" defTabSz="939800" eaLnBrk="1" hangingPunct="1">
              <a:defRPr sz="1200"/>
            </a:lvl1pPr>
          </a:lstStyle>
          <a:p>
            <a:pPr>
              <a:defRPr/>
            </a:pPr>
            <a:endParaRPr lang="fr-FR"/>
          </a:p>
        </p:txBody>
      </p:sp>
      <p:sp>
        <p:nvSpPr>
          <p:cNvPr id="2052" name="Rectangle 4">
            <a:extLst>
              <a:ext uri="{FF2B5EF4-FFF2-40B4-BE49-F238E27FC236}">
                <a16:creationId xmlns:a16="http://schemas.microsoft.com/office/drawing/2014/main" id="{F48D08F1-8197-482A-9DF4-D83F0B815097}"/>
              </a:ext>
            </a:extLst>
          </p:cNvPr>
          <p:cNvSpPr>
            <a:spLocks noGrp="1" noRot="1" noChangeAspect="1" noChangeArrowheads="1" noTextEdit="1"/>
          </p:cNvSpPr>
          <p:nvPr>
            <p:ph type="sldImg" idx="2"/>
          </p:nvPr>
        </p:nvSpPr>
        <p:spPr bwMode="auto">
          <a:xfrm>
            <a:off x="2190750" y="766763"/>
            <a:ext cx="2714625" cy="38401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CEFB91D6-771A-4A98-8F78-E9DFC6632071}"/>
              </a:ext>
            </a:extLst>
          </p:cNvPr>
          <p:cNvSpPr>
            <a:spLocks noGrp="1" noChangeArrowheads="1"/>
          </p:cNvSpPr>
          <p:nvPr>
            <p:ph type="body" sz="quarter" idx="3"/>
          </p:nvPr>
        </p:nvSpPr>
        <p:spPr bwMode="auto">
          <a:xfrm>
            <a:off x="946150" y="4860925"/>
            <a:ext cx="5207000" cy="460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3078" name="Rectangle 6">
            <a:extLst>
              <a:ext uri="{FF2B5EF4-FFF2-40B4-BE49-F238E27FC236}">
                <a16:creationId xmlns:a16="http://schemas.microsoft.com/office/drawing/2014/main" id="{0A428127-1290-4621-8432-0FD2862B1CCC}"/>
              </a:ext>
            </a:extLst>
          </p:cNvPr>
          <p:cNvSpPr>
            <a:spLocks noGrp="1" noChangeArrowheads="1"/>
          </p:cNvSpPr>
          <p:nvPr>
            <p:ph type="ftr" sz="quarter" idx="4"/>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defTabSz="939800" eaLnBrk="1" hangingPunct="1">
              <a:defRPr sz="1200"/>
            </a:lvl1pPr>
          </a:lstStyle>
          <a:p>
            <a:pPr>
              <a:defRPr/>
            </a:pPr>
            <a:endParaRPr lang="fr-FR"/>
          </a:p>
        </p:txBody>
      </p:sp>
      <p:sp>
        <p:nvSpPr>
          <p:cNvPr id="3079" name="Rectangle 7">
            <a:extLst>
              <a:ext uri="{FF2B5EF4-FFF2-40B4-BE49-F238E27FC236}">
                <a16:creationId xmlns:a16="http://schemas.microsoft.com/office/drawing/2014/main" id="{BCA0893B-BDE4-486B-A392-0656017FE079}"/>
              </a:ext>
            </a:extLst>
          </p:cNvPr>
          <p:cNvSpPr>
            <a:spLocks noGrp="1" noChangeArrowheads="1"/>
          </p:cNvSpPr>
          <p:nvPr>
            <p:ph type="sldNum" sz="quarter" idx="5"/>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defTabSz="939800" eaLnBrk="1" hangingPunct="1">
              <a:defRPr sz="1200"/>
            </a:lvl1pPr>
          </a:lstStyle>
          <a:p>
            <a:fld id="{652ECF67-4997-43BE-A1CD-370EFF4531CA}" type="slidenum">
              <a:rPr lang="fr-FR" altLang="fr-FR"/>
              <a:pPr/>
              <a:t>‹N°›</a:t>
            </a:fld>
            <a:endParaRPr lang="fr-FR" altLang="fr-FR"/>
          </a:p>
        </p:txBody>
      </p:sp>
    </p:spTree>
    <p:extLst>
      <p:ext uri="{BB962C8B-B14F-4D97-AF65-F5344CB8AC3E}">
        <p14:creationId xmlns:p14="http://schemas.microsoft.com/office/powerpoint/2010/main" val="39490791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45A8DBF-A9BD-43E7-B6FC-A3698047B8AE}"/>
              </a:ext>
            </a:extLst>
          </p:cNvPr>
          <p:cNvSpPr>
            <a:spLocks noGrp="1" noChangeArrowheads="1"/>
          </p:cNvSpPr>
          <p:nvPr>
            <p:ph type="sldNum" sz="quarter" idx="5"/>
          </p:nvPr>
        </p:nvSpPr>
        <p:spPr>
          <a:noFill/>
        </p:spPr>
        <p:txBody>
          <a:bodyPr/>
          <a:lstStyle>
            <a:lvl1pPr defTabSz="939800">
              <a:spcBef>
                <a:spcPct val="30000"/>
              </a:spcBef>
              <a:defRPr sz="1200">
                <a:solidFill>
                  <a:schemeClr val="tx1"/>
                </a:solidFill>
                <a:latin typeface="Times New Roman" panose="02020603050405020304" pitchFamily="18" charset="0"/>
                <a:cs typeface="Times New Roman" panose="02020603050405020304" pitchFamily="18" charset="0"/>
              </a:defRPr>
            </a:lvl1pPr>
            <a:lvl2pPr marL="742950" indent="-285750" defTabSz="939800">
              <a:spcBef>
                <a:spcPct val="30000"/>
              </a:spcBef>
              <a:defRPr sz="1200">
                <a:solidFill>
                  <a:schemeClr val="tx1"/>
                </a:solidFill>
                <a:latin typeface="Times New Roman" panose="02020603050405020304" pitchFamily="18" charset="0"/>
                <a:cs typeface="Times New Roman" panose="02020603050405020304" pitchFamily="18" charset="0"/>
              </a:defRPr>
            </a:lvl2pPr>
            <a:lvl3pPr marL="1143000" indent="-228600" defTabSz="939800">
              <a:spcBef>
                <a:spcPct val="30000"/>
              </a:spcBef>
              <a:defRPr sz="1200">
                <a:solidFill>
                  <a:schemeClr val="tx1"/>
                </a:solidFill>
                <a:latin typeface="Times New Roman" panose="02020603050405020304" pitchFamily="18" charset="0"/>
                <a:cs typeface="Times New Roman" panose="02020603050405020304" pitchFamily="18" charset="0"/>
              </a:defRPr>
            </a:lvl3pPr>
            <a:lvl4pPr marL="1600200" indent="-228600" defTabSz="939800">
              <a:spcBef>
                <a:spcPct val="30000"/>
              </a:spcBef>
              <a:defRPr sz="1200">
                <a:solidFill>
                  <a:schemeClr val="tx1"/>
                </a:solidFill>
                <a:latin typeface="Times New Roman" panose="02020603050405020304" pitchFamily="18" charset="0"/>
                <a:cs typeface="Times New Roman" panose="02020603050405020304" pitchFamily="18" charset="0"/>
              </a:defRPr>
            </a:lvl4pPr>
            <a:lvl5pPr marL="2057400" indent="-228600" defTabSz="939800">
              <a:spcBef>
                <a:spcPct val="30000"/>
              </a:spcBef>
              <a:defRPr sz="1200">
                <a:solidFill>
                  <a:schemeClr val="tx1"/>
                </a:solidFill>
                <a:latin typeface="Times New Roman" panose="02020603050405020304" pitchFamily="18" charset="0"/>
                <a:cs typeface="Times New Roman" panose="02020603050405020304" pitchFamily="18" charset="0"/>
              </a:defRPr>
            </a:lvl5pPr>
            <a:lvl6pPr marL="2514600" indent="-228600" defTabSz="9398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6pPr>
            <a:lvl7pPr marL="2971800" indent="-228600" defTabSz="9398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7pPr>
            <a:lvl8pPr marL="3429000" indent="-228600" defTabSz="9398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8pPr>
            <a:lvl9pPr marL="3886200" indent="-228600" defTabSz="9398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9pPr>
          </a:lstStyle>
          <a:p>
            <a:pPr>
              <a:spcBef>
                <a:spcPct val="0"/>
              </a:spcBef>
            </a:pPr>
            <a:fld id="{932E3A63-E62C-4AE9-B33D-333439C17096}" type="slidenum">
              <a:rPr lang="fr-FR" altLang="fr-FR"/>
              <a:pPr>
                <a:spcBef>
                  <a:spcPct val="0"/>
                </a:spcBef>
              </a:pPr>
              <a:t>1</a:t>
            </a:fld>
            <a:endParaRPr lang="fr-FR" altLang="fr-FR"/>
          </a:p>
        </p:txBody>
      </p:sp>
      <p:sp>
        <p:nvSpPr>
          <p:cNvPr id="5123" name="Rectangle 2">
            <a:extLst>
              <a:ext uri="{FF2B5EF4-FFF2-40B4-BE49-F238E27FC236}">
                <a16:creationId xmlns:a16="http://schemas.microsoft.com/office/drawing/2014/main" id="{59008246-DA0F-44A8-81F1-15752961A899}"/>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EA4A60EE-81D9-478C-BE92-895C1FAC5B53}"/>
              </a:ext>
            </a:extLst>
          </p:cNvPr>
          <p:cNvSpPr>
            <a:spLocks noGrp="1" noChangeArrowheads="1"/>
          </p:cNvSpPr>
          <p:nvPr>
            <p:ph type="body" idx="1"/>
          </p:nvPr>
        </p:nvSpPr>
        <p:spPr>
          <a:noFill/>
        </p:spPr>
        <p:txBody>
          <a:bodyPr/>
          <a:lstStyle/>
          <a:p>
            <a:pPr eaLnBrk="1" hangingPunct="1"/>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42255ED2-A04E-4F1F-8C82-14AE19D47169}"/>
              </a:ext>
            </a:extLst>
          </p:cNvPr>
          <p:cNvSpPr>
            <a:spLocks noGrp="1" noChangeArrowheads="1"/>
          </p:cNvSpPr>
          <p:nvPr>
            <p:ph type="sldNum" sz="quarter" idx="5"/>
          </p:nvPr>
        </p:nvSpPr>
        <p:spPr>
          <a:noFill/>
        </p:spPr>
        <p:txBody>
          <a:bodyPr/>
          <a:lstStyle>
            <a:lvl1pPr defTabSz="939800">
              <a:spcBef>
                <a:spcPct val="30000"/>
              </a:spcBef>
              <a:defRPr sz="1200">
                <a:solidFill>
                  <a:schemeClr val="tx1"/>
                </a:solidFill>
                <a:latin typeface="Times New Roman" panose="02020603050405020304" pitchFamily="18" charset="0"/>
                <a:cs typeface="Times New Roman" panose="02020603050405020304" pitchFamily="18" charset="0"/>
              </a:defRPr>
            </a:lvl1pPr>
            <a:lvl2pPr marL="742950" indent="-285750" defTabSz="939800">
              <a:spcBef>
                <a:spcPct val="30000"/>
              </a:spcBef>
              <a:defRPr sz="1200">
                <a:solidFill>
                  <a:schemeClr val="tx1"/>
                </a:solidFill>
                <a:latin typeface="Times New Roman" panose="02020603050405020304" pitchFamily="18" charset="0"/>
                <a:cs typeface="Times New Roman" panose="02020603050405020304" pitchFamily="18" charset="0"/>
              </a:defRPr>
            </a:lvl2pPr>
            <a:lvl3pPr marL="1143000" indent="-228600" defTabSz="939800">
              <a:spcBef>
                <a:spcPct val="30000"/>
              </a:spcBef>
              <a:defRPr sz="1200">
                <a:solidFill>
                  <a:schemeClr val="tx1"/>
                </a:solidFill>
                <a:latin typeface="Times New Roman" panose="02020603050405020304" pitchFamily="18" charset="0"/>
                <a:cs typeface="Times New Roman" panose="02020603050405020304" pitchFamily="18" charset="0"/>
              </a:defRPr>
            </a:lvl3pPr>
            <a:lvl4pPr marL="1600200" indent="-228600" defTabSz="939800">
              <a:spcBef>
                <a:spcPct val="30000"/>
              </a:spcBef>
              <a:defRPr sz="1200">
                <a:solidFill>
                  <a:schemeClr val="tx1"/>
                </a:solidFill>
                <a:latin typeface="Times New Roman" panose="02020603050405020304" pitchFamily="18" charset="0"/>
                <a:cs typeface="Times New Roman" panose="02020603050405020304" pitchFamily="18" charset="0"/>
              </a:defRPr>
            </a:lvl4pPr>
            <a:lvl5pPr marL="2057400" indent="-228600" defTabSz="939800">
              <a:spcBef>
                <a:spcPct val="30000"/>
              </a:spcBef>
              <a:defRPr sz="1200">
                <a:solidFill>
                  <a:schemeClr val="tx1"/>
                </a:solidFill>
                <a:latin typeface="Times New Roman" panose="02020603050405020304" pitchFamily="18" charset="0"/>
                <a:cs typeface="Times New Roman" panose="02020603050405020304" pitchFamily="18" charset="0"/>
              </a:defRPr>
            </a:lvl5pPr>
            <a:lvl6pPr marL="2514600" indent="-228600" defTabSz="9398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6pPr>
            <a:lvl7pPr marL="2971800" indent="-228600" defTabSz="9398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7pPr>
            <a:lvl8pPr marL="3429000" indent="-228600" defTabSz="9398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8pPr>
            <a:lvl9pPr marL="3886200" indent="-228600" defTabSz="9398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9pPr>
          </a:lstStyle>
          <a:p>
            <a:pPr>
              <a:spcBef>
                <a:spcPct val="0"/>
              </a:spcBef>
            </a:pPr>
            <a:fld id="{52F84E22-44F1-401B-95D9-B90F583E596D}" type="slidenum">
              <a:rPr lang="fr-FR" altLang="fr-FR"/>
              <a:pPr>
                <a:spcBef>
                  <a:spcPct val="0"/>
                </a:spcBef>
              </a:pPr>
              <a:t>2</a:t>
            </a:fld>
            <a:endParaRPr lang="fr-FR" altLang="fr-FR"/>
          </a:p>
        </p:txBody>
      </p:sp>
      <p:sp>
        <p:nvSpPr>
          <p:cNvPr id="7171" name="Rectangle 2">
            <a:extLst>
              <a:ext uri="{FF2B5EF4-FFF2-40B4-BE49-F238E27FC236}">
                <a16:creationId xmlns:a16="http://schemas.microsoft.com/office/drawing/2014/main" id="{65DCD572-B900-4016-9044-693677D890F9}"/>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88E344E3-66F5-47DB-BA45-2BD9B876D423}"/>
              </a:ext>
            </a:extLst>
          </p:cNvPr>
          <p:cNvSpPr>
            <a:spLocks noGrp="1" noChangeArrowheads="1"/>
          </p:cNvSpPr>
          <p:nvPr>
            <p:ph type="body" idx="1"/>
          </p:nvPr>
        </p:nvSpPr>
        <p:spPr>
          <a:noFill/>
        </p:spPr>
        <p:txBody>
          <a:bodyPr/>
          <a:lstStyle/>
          <a:p>
            <a:pPr eaLnBrk="1" hangingPunct="1"/>
            <a:endParaRPr lang="fr-FR" alt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00075" y="3514725"/>
            <a:ext cx="6800850" cy="2425700"/>
          </a:xfrm>
        </p:spPr>
        <p:txBody>
          <a:bodyPr/>
          <a:lstStyle/>
          <a:p>
            <a:r>
              <a:rPr lang="fr-FR"/>
              <a:t>Modifiez le style du titre</a:t>
            </a:r>
          </a:p>
        </p:txBody>
      </p:sp>
      <p:sp>
        <p:nvSpPr>
          <p:cNvPr id="3" name="Sous-titre 2"/>
          <p:cNvSpPr>
            <a:spLocks noGrp="1"/>
          </p:cNvSpPr>
          <p:nvPr>
            <p:ph type="subTitle" idx="1"/>
          </p:nvPr>
        </p:nvSpPr>
        <p:spPr>
          <a:xfrm>
            <a:off x="1200150" y="6411913"/>
            <a:ext cx="5600700" cy="28924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p>
        </p:txBody>
      </p:sp>
      <p:sp>
        <p:nvSpPr>
          <p:cNvPr id="4" name="Rectangle 4">
            <a:extLst>
              <a:ext uri="{FF2B5EF4-FFF2-40B4-BE49-F238E27FC236}">
                <a16:creationId xmlns:a16="http://schemas.microsoft.com/office/drawing/2014/main" id="{2A2E7135-9C97-4313-94E6-0D8C52E3581B}"/>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E564ED15-FF5D-466B-9281-DF9E51EA0634}"/>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DF751EF0-B8B3-4272-9BF7-8802D413F1F1}"/>
              </a:ext>
            </a:extLst>
          </p:cNvPr>
          <p:cNvSpPr>
            <a:spLocks noGrp="1" noChangeArrowheads="1"/>
          </p:cNvSpPr>
          <p:nvPr>
            <p:ph type="sldNum" sz="quarter" idx="12"/>
          </p:nvPr>
        </p:nvSpPr>
        <p:spPr>
          <a:ln/>
        </p:spPr>
        <p:txBody>
          <a:bodyPr/>
          <a:lstStyle>
            <a:lvl1pPr>
              <a:defRPr/>
            </a:lvl1pPr>
          </a:lstStyle>
          <a:p>
            <a:fld id="{C826EC16-636A-4DC0-964E-503E3324935D}" type="slidenum">
              <a:rPr lang="fr-FR" altLang="fr-FR"/>
              <a:pPr/>
              <a:t>‹N°›</a:t>
            </a:fld>
            <a:endParaRPr lang="fr-FR" altLang="fr-FR"/>
          </a:p>
        </p:txBody>
      </p:sp>
    </p:spTree>
    <p:extLst>
      <p:ext uri="{BB962C8B-B14F-4D97-AF65-F5344CB8AC3E}">
        <p14:creationId xmlns:p14="http://schemas.microsoft.com/office/powerpoint/2010/main" val="3840470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A11C2AC2-7F7E-4259-8405-04BFD60C67B9}"/>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66633395-7B7A-417C-961A-7B8AADBF23D2}"/>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E4636702-145C-41FB-B20B-CFF7EFBB673D}"/>
              </a:ext>
            </a:extLst>
          </p:cNvPr>
          <p:cNvSpPr>
            <a:spLocks noGrp="1" noChangeArrowheads="1"/>
          </p:cNvSpPr>
          <p:nvPr>
            <p:ph type="sldNum" sz="quarter" idx="12"/>
          </p:nvPr>
        </p:nvSpPr>
        <p:spPr>
          <a:ln/>
        </p:spPr>
        <p:txBody>
          <a:bodyPr/>
          <a:lstStyle>
            <a:lvl1pPr>
              <a:defRPr/>
            </a:lvl1pPr>
          </a:lstStyle>
          <a:p>
            <a:fld id="{0673D487-21E8-485F-AB64-04105FC060D5}" type="slidenum">
              <a:rPr lang="fr-FR" altLang="fr-FR"/>
              <a:pPr/>
              <a:t>‹N°›</a:t>
            </a:fld>
            <a:endParaRPr lang="fr-FR" altLang="fr-FR"/>
          </a:p>
        </p:txBody>
      </p:sp>
    </p:spTree>
    <p:extLst>
      <p:ext uri="{BB962C8B-B14F-4D97-AF65-F5344CB8AC3E}">
        <p14:creationId xmlns:p14="http://schemas.microsoft.com/office/powerpoint/2010/main" val="1439037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700713" y="1006475"/>
            <a:ext cx="1700212" cy="90519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0075" y="1006475"/>
            <a:ext cx="4948238" cy="90519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F4016613-74E0-44C6-A63F-2C2605CD560F}"/>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AE672698-C9AD-4ECC-ABE0-EBCF02CD97A8}"/>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3EBAA76F-8E84-4D85-A525-DCBF36F68378}"/>
              </a:ext>
            </a:extLst>
          </p:cNvPr>
          <p:cNvSpPr>
            <a:spLocks noGrp="1" noChangeArrowheads="1"/>
          </p:cNvSpPr>
          <p:nvPr>
            <p:ph type="sldNum" sz="quarter" idx="12"/>
          </p:nvPr>
        </p:nvSpPr>
        <p:spPr>
          <a:ln/>
        </p:spPr>
        <p:txBody>
          <a:bodyPr/>
          <a:lstStyle>
            <a:lvl1pPr>
              <a:defRPr/>
            </a:lvl1pPr>
          </a:lstStyle>
          <a:p>
            <a:fld id="{56440817-96A4-4C33-9190-FD27B4015D96}" type="slidenum">
              <a:rPr lang="fr-FR" altLang="fr-FR"/>
              <a:pPr/>
              <a:t>‹N°›</a:t>
            </a:fld>
            <a:endParaRPr lang="fr-FR" altLang="fr-FR"/>
          </a:p>
        </p:txBody>
      </p:sp>
    </p:spTree>
    <p:extLst>
      <p:ext uri="{BB962C8B-B14F-4D97-AF65-F5344CB8AC3E}">
        <p14:creationId xmlns:p14="http://schemas.microsoft.com/office/powerpoint/2010/main" val="178653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E2BA920A-91A7-4C59-98BF-BA7F673C3763}"/>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499360B1-5303-4B51-8491-DCCAE9AD0D84}"/>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18C238ED-1585-4803-B014-7CF3C24715DC}"/>
              </a:ext>
            </a:extLst>
          </p:cNvPr>
          <p:cNvSpPr>
            <a:spLocks noGrp="1" noChangeArrowheads="1"/>
          </p:cNvSpPr>
          <p:nvPr>
            <p:ph type="sldNum" sz="quarter" idx="12"/>
          </p:nvPr>
        </p:nvSpPr>
        <p:spPr>
          <a:ln/>
        </p:spPr>
        <p:txBody>
          <a:bodyPr/>
          <a:lstStyle>
            <a:lvl1pPr>
              <a:defRPr/>
            </a:lvl1pPr>
          </a:lstStyle>
          <a:p>
            <a:fld id="{A8AA6C43-E79A-4012-A393-BA000C5C5C6B}" type="slidenum">
              <a:rPr lang="fr-FR" altLang="fr-FR"/>
              <a:pPr/>
              <a:t>‹N°›</a:t>
            </a:fld>
            <a:endParaRPr lang="fr-FR" altLang="fr-FR"/>
          </a:p>
        </p:txBody>
      </p:sp>
    </p:spTree>
    <p:extLst>
      <p:ext uri="{BB962C8B-B14F-4D97-AF65-F5344CB8AC3E}">
        <p14:creationId xmlns:p14="http://schemas.microsoft.com/office/powerpoint/2010/main" val="3804206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31825" y="7270750"/>
            <a:ext cx="6800850" cy="2247900"/>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631825" y="4795838"/>
            <a:ext cx="6800850" cy="24749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a:extLst>
              <a:ext uri="{FF2B5EF4-FFF2-40B4-BE49-F238E27FC236}">
                <a16:creationId xmlns:a16="http://schemas.microsoft.com/office/drawing/2014/main" id="{A662F0FB-D6D9-4CC6-9F76-FCF49D19A188}"/>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B68AEF81-70EC-493B-B099-1333207BA9D7}"/>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811B6351-AEB2-401D-A0BC-F3065DC5874E}"/>
              </a:ext>
            </a:extLst>
          </p:cNvPr>
          <p:cNvSpPr>
            <a:spLocks noGrp="1" noChangeArrowheads="1"/>
          </p:cNvSpPr>
          <p:nvPr>
            <p:ph type="sldNum" sz="quarter" idx="12"/>
          </p:nvPr>
        </p:nvSpPr>
        <p:spPr>
          <a:ln/>
        </p:spPr>
        <p:txBody>
          <a:bodyPr/>
          <a:lstStyle>
            <a:lvl1pPr>
              <a:defRPr/>
            </a:lvl1pPr>
          </a:lstStyle>
          <a:p>
            <a:fld id="{15B6750D-3863-4223-9E4B-8C476F92939C}" type="slidenum">
              <a:rPr lang="fr-FR" altLang="fr-FR"/>
              <a:pPr/>
              <a:t>‹N°›</a:t>
            </a:fld>
            <a:endParaRPr lang="fr-FR" altLang="fr-FR"/>
          </a:p>
        </p:txBody>
      </p:sp>
    </p:spTree>
    <p:extLst>
      <p:ext uri="{BB962C8B-B14F-4D97-AF65-F5344CB8AC3E}">
        <p14:creationId xmlns:p14="http://schemas.microsoft.com/office/powerpoint/2010/main" val="481386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0075" y="3268663"/>
            <a:ext cx="3324225" cy="6789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076700" y="3268663"/>
            <a:ext cx="3324225" cy="6789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a:extLst>
              <a:ext uri="{FF2B5EF4-FFF2-40B4-BE49-F238E27FC236}">
                <a16:creationId xmlns:a16="http://schemas.microsoft.com/office/drawing/2014/main" id="{9E6ECC73-BD29-461E-958D-B19B41A73D72}"/>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45AA617C-5EFC-4F46-8F7A-D695E2354B5E}"/>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457D40A7-DCB6-426F-BD92-1F8610C59A36}"/>
              </a:ext>
            </a:extLst>
          </p:cNvPr>
          <p:cNvSpPr>
            <a:spLocks noGrp="1" noChangeArrowheads="1"/>
          </p:cNvSpPr>
          <p:nvPr>
            <p:ph type="sldNum" sz="quarter" idx="12"/>
          </p:nvPr>
        </p:nvSpPr>
        <p:spPr>
          <a:ln/>
        </p:spPr>
        <p:txBody>
          <a:bodyPr/>
          <a:lstStyle>
            <a:lvl1pPr>
              <a:defRPr/>
            </a:lvl1pPr>
          </a:lstStyle>
          <a:p>
            <a:fld id="{8BB374FD-8D8B-4EA4-92CC-B45560D0453D}" type="slidenum">
              <a:rPr lang="fr-FR" altLang="fr-FR"/>
              <a:pPr/>
              <a:t>‹N°›</a:t>
            </a:fld>
            <a:endParaRPr lang="fr-FR" altLang="fr-FR"/>
          </a:p>
        </p:txBody>
      </p:sp>
    </p:spTree>
    <p:extLst>
      <p:ext uri="{BB962C8B-B14F-4D97-AF65-F5344CB8AC3E}">
        <p14:creationId xmlns:p14="http://schemas.microsoft.com/office/powerpoint/2010/main" val="1167184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00050" y="452438"/>
            <a:ext cx="7200900" cy="188595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00050" y="2533650"/>
            <a:ext cx="3535363" cy="10556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00050" y="3589338"/>
            <a:ext cx="3535363" cy="651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064000" y="2533650"/>
            <a:ext cx="3536950" cy="10556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064000" y="3589338"/>
            <a:ext cx="3536950" cy="651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a:extLst>
              <a:ext uri="{FF2B5EF4-FFF2-40B4-BE49-F238E27FC236}">
                <a16:creationId xmlns:a16="http://schemas.microsoft.com/office/drawing/2014/main" id="{5F6C7239-94CF-403E-A1FB-644D905284A6}"/>
              </a:ext>
            </a:extLst>
          </p:cNvPr>
          <p:cNvSpPr>
            <a:spLocks noGrp="1" noChangeArrowheads="1"/>
          </p:cNvSpPr>
          <p:nvPr>
            <p:ph type="dt" sz="half" idx="10"/>
          </p:nvPr>
        </p:nvSpPr>
        <p:spPr>
          <a:ln/>
        </p:spPr>
        <p:txBody>
          <a:bodyPr/>
          <a:lstStyle>
            <a:lvl1pPr>
              <a:defRPr/>
            </a:lvl1pPr>
          </a:lstStyle>
          <a:p>
            <a:pPr>
              <a:defRPr/>
            </a:pPr>
            <a:endParaRPr lang="fr-FR"/>
          </a:p>
        </p:txBody>
      </p:sp>
      <p:sp>
        <p:nvSpPr>
          <p:cNvPr id="8" name="Rectangle 5">
            <a:extLst>
              <a:ext uri="{FF2B5EF4-FFF2-40B4-BE49-F238E27FC236}">
                <a16:creationId xmlns:a16="http://schemas.microsoft.com/office/drawing/2014/main" id="{98FBEB5E-6255-4BE7-8DCD-CC1901874889}"/>
              </a:ext>
            </a:extLst>
          </p:cNvPr>
          <p:cNvSpPr>
            <a:spLocks noGrp="1" noChangeArrowheads="1"/>
          </p:cNvSpPr>
          <p:nvPr>
            <p:ph type="ftr" sz="quarter" idx="11"/>
          </p:nvPr>
        </p:nvSpPr>
        <p:spPr>
          <a:ln/>
        </p:spPr>
        <p:txBody>
          <a:bodyPr/>
          <a:lstStyle>
            <a:lvl1pPr>
              <a:defRPr/>
            </a:lvl1pPr>
          </a:lstStyle>
          <a:p>
            <a:pPr>
              <a:defRPr/>
            </a:pPr>
            <a:endParaRPr lang="fr-FR"/>
          </a:p>
        </p:txBody>
      </p:sp>
      <p:sp>
        <p:nvSpPr>
          <p:cNvPr id="9" name="Rectangle 6">
            <a:extLst>
              <a:ext uri="{FF2B5EF4-FFF2-40B4-BE49-F238E27FC236}">
                <a16:creationId xmlns:a16="http://schemas.microsoft.com/office/drawing/2014/main" id="{45672AD9-688F-40BA-AC5B-C001EFA26F11}"/>
              </a:ext>
            </a:extLst>
          </p:cNvPr>
          <p:cNvSpPr>
            <a:spLocks noGrp="1" noChangeArrowheads="1"/>
          </p:cNvSpPr>
          <p:nvPr>
            <p:ph type="sldNum" sz="quarter" idx="12"/>
          </p:nvPr>
        </p:nvSpPr>
        <p:spPr>
          <a:ln/>
        </p:spPr>
        <p:txBody>
          <a:bodyPr/>
          <a:lstStyle>
            <a:lvl1pPr>
              <a:defRPr/>
            </a:lvl1pPr>
          </a:lstStyle>
          <a:p>
            <a:fld id="{FB787FFF-94B3-4162-A29F-F063C4E50294}" type="slidenum">
              <a:rPr lang="fr-FR" altLang="fr-FR"/>
              <a:pPr/>
              <a:t>‹N°›</a:t>
            </a:fld>
            <a:endParaRPr lang="fr-FR" altLang="fr-FR"/>
          </a:p>
        </p:txBody>
      </p:sp>
    </p:spTree>
    <p:extLst>
      <p:ext uri="{BB962C8B-B14F-4D97-AF65-F5344CB8AC3E}">
        <p14:creationId xmlns:p14="http://schemas.microsoft.com/office/powerpoint/2010/main" val="1342755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a:extLst>
              <a:ext uri="{FF2B5EF4-FFF2-40B4-BE49-F238E27FC236}">
                <a16:creationId xmlns:a16="http://schemas.microsoft.com/office/drawing/2014/main" id="{511E839A-CBF5-46AE-A8E3-4EBACA51434F}"/>
              </a:ext>
            </a:extLst>
          </p:cNvPr>
          <p:cNvSpPr>
            <a:spLocks noGrp="1" noChangeArrowheads="1"/>
          </p:cNvSpPr>
          <p:nvPr>
            <p:ph type="dt" sz="half" idx="10"/>
          </p:nvPr>
        </p:nvSpPr>
        <p:spPr>
          <a:ln/>
        </p:spPr>
        <p:txBody>
          <a:bodyPr/>
          <a:lstStyle>
            <a:lvl1pPr>
              <a:defRPr/>
            </a:lvl1pPr>
          </a:lstStyle>
          <a:p>
            <a:pPr>
              <a:defRPr/>
            </a:pPr>
            <a:endParaRPr lang="fr-FR"/>
          </a:p>
        </p:txBody>
      </p:sp>
      <p:sp>
        <p:nvSpPr>
          <p:cNvPr id="4" name="Rectangle 5">
            <a:extLst>
              <a:ext uri="{FF2B5EF4-FFF2-40B4-BE49-F238E27FC236}">
                <a16:creationId xmlns:a16="http://schemas.microsoft.com/office/drawing/2014/main" id="{11C237EB-CBEF-41B5-9209-C710850224D6}"/>
              </a:ext>
            </a:extLst>
          </p:cNvPr>
          <p:cNvSpPr>
            <a:spLocks noGrp="1" noChangeArrowheads="1"/>
          </p:cNvSpPr>
          <p:nvPr>
            <p:ph type="ftr" sz="quarter" idx="11"/>
          </p:nvPr>
        </p:nvSpPr>
        <p:spPr>
          <a:ln/>
        </p:spPr>
        <p:txBody>
          <a:bodyPr/>
          <a:lstStyle>
            <a:lvl1pPr>
              <a:defRPr/>
            </a:lvl1pPr>
          </a:lstStyle>
          <a:p>
            <a:pPr>
              <a:defRPr/>
            </a:pPr>
            <a:endParaRPr lang="fr-FR"/>
          </a:p>
        </p:txBody>
      </p:sp>
      <p:sp>
        <p:nvSpPr>
          <p:cNvPr id="5" name="Rectangle 6">
            <a:extLst>
              <a:ext uri="{FF2B5EF4-FFF2-40B4-BE49-F238E27FC236}">
                <a16:creationId xmlns:a16="http://schemas.microsoft.com/office/drawing/2014/main" id="{8F81593F-C90B-4631-B998-4DA8E3CC9768}"/>
              </a:ext>
            </a:extLst>
          </p:cNvPr>
          <p:cNvSpPr>
            <a:spLocks noGrp="1" noChangeArrowheads="1"/>
          </p:cNvSpPr>
          <p:nvPr>
            <p:ph type="sldNum" sz="quarter" idx="12"/>
          </p:nvPr>
        </p:nvSpPr>
        <p:spPr>
          <a:ln/>
        </p:spPr>
        <p:txBody>
          <a:bodyPr/>
          <a:lstStyle>
            <a:lvl1pPr>
              <a:defRPr/>
            </a:lvl1pPr>
          </a:lstStyle>
          <a:p>
            <a:fld id="{F0C0AAEB-D546-4A03-B51C-D62A4A236639}" type="slidenum">
              <a:rPr lang="fr-FR" altLang="fr-FR"/>
              <a:pPr/>
              <a:t>‹N°›</a:t>
            </a:fld>
            <a:endParaRPr lang="fr-FR" altLang="fr-FR"/>
          </a:p>
        </p:txBody>
      </p:sp>
    </p:spTree>
    <p:extLst>
      <p:ext uri="{BB962C8B-B14F-4D97-AF65-F5344CB8AC3E}">
        <p14:creationId xmlns:p14="http://schemas.microsoft.com/office/powerpoint/2010/main" val="2212112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460D20B-48F1-458F-BAFB-58464278EE04}"/>
              </a:ext>
            </a:extLst>
          </p:cNvPr>
          <p:cNvSpPr>
            <a:spLocks noGrp="1" noChangeArrowheads="1"/>
          </p:cNvSpPr>
          <p:nvPr>
            <p:ph type="dt" sz="half" idx="10"/>
          </p:nvPr>
        </p:nvSpPr>
        <p:spPr>
          <a:ln/>
        </p:spPr>
        <p:txBody>
          <a:bodyPr/>
          <a:lstStyle>
            <a:lvl1pPr>
              <a:defRPr/>
            </a:lvl1pPr>
          </a:lstStyle>
          <a:p>
            <a:pPr>
              <a:defRPr/>
            </a:pPr>
            <a:endParaRPr lang="fr-FR"/>
          </a:p>
        </p:txBody>
      </p:sp>
      <p:sp>
        <p:nvSpPr>
          <p:cNvPr id="3" name="Rectangle 5">
            <a:extLst>
              <a:ext uri="{FF2B5EF4-FFF2-40B4-BE49-F238E27FC236}">
                <a16:creationId xmlns:a16="http://schemas.microsoft.com/office/drawing/2014/main" id="{4802A00D-C690-4749-80E2-06371EA443FB}"/>
              </a:ext>
            </a:extLst>
          </p:cNvPr>
          <p:cNvSpPr>
            <a:spLocks noGrp="1" noChangeArrowheads="1"/>
          </p:cNvSpPr>
          <p:nvPr>
            <p:ph type="ftr" sz="quarter" idx="11"/>
          </p:nvPr>
        </p:nvSpPr>
        <p:spPr>
          <a:ln/>
        </p:spPr>
        <p:txBody>
          <a:bodyPr/>
          <a:lstStyle>
            <a:lvl1pPr>
              <a:defRPr/>
            </a:lvl1pPr>
          </a:lstStyle>
          <a:p>
            <a:pPr>
              <a:defRPr/>
            </a:pPr>
            <a:endParaRPr lang="fr-FR"/>
          </a:p>
        </p:txBody>
      </p:sp>
      <p:sp>
        <p:nvSpPr>
          <p:cNvPr id="4" name="Rectangle 6">
            <a:extLst>
              <a:ext uri="{FF2B5EF4-FFF2-40B4-BE49-F238E27FC236}">
                <a16:creationId xmlns:a16="http://schemas.microsoft.com/office/drawing/2014/main" id="{53D7386E-1850-45D7-9BE6-ADBCE2260090}"/>
              </a:ext>
            </a:extLst>
          </p:cNvPr>
          <p:cNvSpPr>
            <a:spLocks noGrp="1" noChangeArrowheads="1"/>
          </p:cNvSpPr>
          <p:nvPr>
            <p:ph type="sldNum" sz="quarter" idx="12"/>
          </p:nvPr>
        </p:nvSpPr>
        <p:spPr>
          <a:ln/>
        </p:spPr>
        <p:txBody>
          <a:bodyPr/>
          <a:lstStyle>
            <a:lvl1pPr>
              <a:defRPr/>
            </a:lvl1pPr>
          </a:lstStyle>
          <a:p>
            <a:fld id="{E12A22F3-6142-4382-AD1D-71B95BE90F21}" type="slidenum">
              <a:rPr lang="fr-FR" altLang="fr-FR"/>
              <a:pPr/>
              <a:t>‹N°›</a:t>
            </a:fld>
            <a:endParaRPr lang="fr-FR" altLang="fr-FR"/>
          </a:p>
        </p:txBody>
      </p:sp>
    </p:spTree>
    <p:extLst>
      <p:ext uri="{BB962C8B-B14F-4D97-AF65-F5344CB8AC3E}">
        <p14:creationId xmlns:p14="http://schemas.microsoft.com/office/powerpoint/2010/main" val="3086084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00050" y="450850"/>
            <a:ext cx="2632075" cy="191770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128963" y="450850"/>
            <a:ext cx="4471987" cy="9656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00050" y="2368550"/>
            <a:ext cx="2632075" cy="7739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a:extLst>
              <a:ext uri="{FF2B5EF4-FFF2-40B4-BE49-F238E27FC236}">
                <a16:creationId xmlns:a16="http://schemas.microsoft.com/office/drawing/2014/main" id="{5EF9A2A7-3B9F-47B1-8FD3-03E181FB213A}"/>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8208A1D9-CD2D-42F5-8398-8E5DDA100C79}"/>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A24C4482-B1FF-43F6-A963-0423BD30A8CD}"/>
              </a:ext>
            </a:extLst>
          </p:cNvPr>
          <p:cNvSpPr>
            <a:spLocks noGrp="1" noChangeArrowheads="1"/>
          </p:cNvSpPr>
          <p:nvPr>
            <p:ph type="sldNum" sz="quarter" idx="12"/>
          </p:nvPr>
        </p:nvSpPr>
        <p:spPr>
          <a:ln/>
        </p:spPr>
        <p:txBody>
          <a:bodyPr/>
          <a:lstStyle>
            <a:lvl1pPr>
              <a:defRPr/>
            </a:lvl1pPr>
          </a:lstStyle>
          <a:p>
            <a:fld id="{004560F2-8288-491B-90F7-7E83F5C5461D}" type="slidenum">
              <a:rPr lang="fr-FR" altLang="fr-FR"/>
              <a:pPr/>
              <a:t>‹N°›</a:t>
            </a:fld>
            <a:endParaRPr lang="fr-FR" altLang="fr-FR"/>
          </a:p>
        </p:txBody>
      </p:sp>
    </p:spTree>
    <p:extLst>
      <p:ext uri="{BB962C8B-B14F-4D97-AF65-F5344CB8AC3E}">
        <p14:creationId xmlns:p14="http://schemas.microsoft.com/office/powerpoint/2010/main" val="365434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568450" y="7921625"/>
            <a:ext cx="4800600" cy="9350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568450" y="1011238"/>
            <a:ext cx="4800600" cy="6789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568450" y="8856663"/>
            <a:ext cx="4800600" cy="1327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a:extLst>
              <a:ext uri="{FF2B5EF4-FFF2-40B4-BE49-F238E27FC236}">
                <a16:creationId xmlns:a16="http://schemas.microsoft.com/office/drawing/2014/main" id="{03322500-EED5-4F76-A779-9B441DE0A9F5}"/>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39A18A48-52A9-482D-8CDA-408477FAFD94}"/>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24C43750-A6B3-4EF4-A006-FC9707970A2E}"/>
              </a:ext>
            </a:extLst>
          </p:cNvPr>
          <p:cNvSpPr>
            <a:spLocks noGrp="1" noChangeArrowheads="1"/>
          </p:cNvSpPr>
          <p:nvPr>
            <p:ph type="sldNum" sz="quarter" idx="12"/>
          </p:nvPr>
        </p:nvSpPr>
        <p:spPr>
          <a:ln/>
        </p:spPr>
        <p:txBody>
          <a:bodyPr/>
          <a:lstStyle>
            <a:lvl1pPr>
              <a:defRPr/>
            </a:lvl1pPr>
          </a:lstStyle>
          <a:p>
            <a:fld id="{B0DC38AF-214C-40F4-90AF-ACD194382C91}" type="slidenum">
              <a:rPr lang="fr-FR" altLang="fr-FR"/>
              <a:pPr/>
              <a:t>‹N°›</a:t>
            </a:fld>
            <a:endParaRPr lang="fr-FR" altLang="fr-FR"/>
          </a:p>
        </p:txBody>
      </p:sp>
    </p:spTree>
    <p:extLst>
      <p:ext uri="{BB962C8B-B14F-4D97-AF65-F5344CB8AC3E}">
        <p14:creationId xmlns:p14="http://schemas.microsoft.com/office/powerpoint/2010/main" val="509611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BF23FAE-F18E-47DA-9E4C-10A442F27B49}"/>
              </a:ext>
            </a:extLst>
          </p:cNvPr>
          <p:cNvSpPr>
            <a:spLocks noGrp="1" noChangeArrowheads="1"/>
          </p:cNvSpPr>
          <p:nvPr>
            <p:ph type="title"/>
          </p:nvPr>
        </p:nvSpPr>
        <p:spPr bwMode="auto">
          <a:xfrm>
            <a:off x="600075" y="1006475"/>
            <a:ext cx="6800850"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 du masque</a:t>
            </a:r>
          </a:p>
        </p:txBody>
      </p:sp>
      <p:sp>
        <p:nvSpPr>
          <p:cNvPr id="1027" name="Rectangle 3">
            <a:extLst>
              <a:ext uri="{FF2B5EF4-FFF2-40B4-BE49-F238E27FC236}">
                <a16:creationId xmlns:a16="http://schemas.microsoft.com/office/drawing/2014/main" id="{A1033B3E-F3EB-4837-94DA-726E5D7D820F}"/>
              </a:ext>
            </a:extLst>
          </p:cNvPr>
          <p:cNvSpPr>
            <a:spLocks noGrp="1" noChangeArrowheads="1"/>
          </p:cNvSpPr>
          <p:nvPr>
            <p:ph type="body" idx="1"/>
          </p:nvPr>
        </p:nvSpPr>
        <p:spPr bwMode="auto">
          <a:xfrm>
            <a:off x="600075" y="3268663"/>
            <a:ext cx="6800850" cy="678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a:extLst>
              <a:ext uri="{FF2B5EF4-FFF2-40B4-BE49-F238E27FC236}">
                <a16:creationId xmlns:a16="http://schemas.microsoft.com/office/drawing/2014/main" id="{D0A1968B-6193-410F-9871-6BBFBC44C627}"/>
              </a:ext>
            </a:extLst>
          </p:cNvPr>
          <p:cNvSpPr>
            <a:spLocks noGrp="1" noChangeArrowheads="1"/>
          </p:cNvSpPr>
          <p:nvPr>
            <p:ph type="dt" sz="half" idx="2"/>
          </p:nvPr>
        </p:nvSpPr>
        <p:spPr bwMode="auto">
          <a:xfrm>
            <a:off x="600075" y="10309225"/>
            <a:ext cx="1666875"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fr-FR"/>
          </a:p>
        </p:txBody>
      </p:sp>
      <p:sp>
        <p:nvSpPr>
          <p:cNvPr id="1029" name="Rectangle 5">
            <a:extLst>
              <a:ext uri="{FF2B5EF4-FFF2-40B4-BE49-F238E27FC236}">
                <a16:creationId xmlns:a16="http://schemas.microsoft.com/office/drawing/2014/main" id="{A8F8B8F3-E624-4A70-9491-F2D4E91DC9B6}"/>
              </a:ext>
            </a:extLst>
          </p:cNvPr>
          <p:cNvSpPr>
            <a:spLocks noGrp="1" noChangeArrowheads="1"/>
          </p:cNvSpPr>
          <p:nvPr>
            <p:ph type="ftr" sz="quarter" idx="3"/>
          </p:nvPr>
        </p:nvSpPr>
        <p:spPr bwMode="auto">
          <a:xfrm>
            <a:off x="2733675" y="10309225"/>
            <a:ext cx="253365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fr-FR"/>
          </a:p>
        </p:txBody>
      </p:sp>
      <p:sp>
        <p:nvSpPr>
          <p:cNvPr id="1030" name="Rectangle 6">
            <a:extLst>
              <a:ext uri="{FF2B5EF4-FFF2-40B4-BE49-F238E27FC236}">
                <a16:creationId xmlns:a16="http://schemas.microsoft.com/office/drawing/2014/main" id="{7FD29A5E-763D-4FAC-AE65-F58CDF4C2BC2}"/>
              </a:ext>
            </a:extLst>
          </p:cNvPr>
          <p:cNvSpPr>
            <a:spLocks noGrp="1" noChangeArrowheads="1"/>
          </p:cNvSpPr>
          <p:nvPr>
            <p:ph type="sldNum" sz="quarter" idx="4"/>
          </p:nvPr>
        </p:nvSpPr>
        <p:spPr bwMode="auto">
          <a:xfrm>
            <a:off x="5734050" y="10309225"/>
            <a:ext cx="1666875"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70570111-82E6-429E-BC1A-983AC32F9BE8}"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s://www.opcoep.fr/" TargetMode="External"/><Relationship Id="rId4" Type="http://schemas.openxmlformats.org/officeDocument/2006/relationships/hyperlink" Target="https://regions.opcoep.fr/choisir-ma-reg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10">
            <a:extLst>
              <a:ext uri="{FF2B5EF4-FFF2-40B4-BE49-F238E27FC236}">
                <a16:creationId xmlns:a16="http://schemas.microsoft.com/office/drawing/2014/main" id="{2B856F94-81F9-4876-A545-E3D1B1B9141F}"/>
              </a:ext>
            </a:extLst>
          </p:cNvPr>
          <p:cNvSpPr>
            <a:spLocks noChangeArrowheads="1"/>
          </p:cNvSpPr>
          <p:nvPr/>
        </p:nvSpPr>
        <p:spPr bwMode="auto">
          <a:xfrm>
            <a:off x="381000" y="3505200"/>
            <a:ext cx="3505200" cy="2971800"/>
          </a:xfrm>
          <a:prstGeom prst="roundRect">
            <a:avLst>
              <a:gd name="adj" fmla="val 16667"/>
            </a:avLst>
          </a:prstGeom>
          <a:solidFill>
            <a:srgbClr val="E0004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fr-FR" altLang="fr-FR" sz="2400"/>
          </a:p>
        </p:txBody>
      </p:sp>
      <p:sp>
        <p:nvSpPr>
          <p:cNvPr id="4099" name="Text Box 9">
            <a:extLst>
              <a:ext uri="{FF2B5EF4-FFF2-40B4-BE49-F238E27FC236}">
                <a16:creationId xmlns:a16="http://schemas.microsoft.com/office/drawing/2014/main" id="{957316C7-3C6C-448F-8192-8C0F371357A9}"/>
              </a:ext>
            </a:extLst>
          </p:cNvPr>
          <p:cNvSpPr txBox="1">
            <a:spLocks noChangeArrowheads="1"/>
          </p:cNvSpPr>
          <p:nvPr/>
        </p:nvSpPr>
        <p:spPr bwMode="auto">
          <a:xfrm>
            <a:off x="533400" y="3794125"/>
            <a:ext cx="3276600"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eaLnBrk="1" hangingPunct="1">
              <a:spcBef>
                <a:spcPct val="50000"/>
              </a:spcBef>
              <a:buFontTx/>
              <a:buNone/>
            </a:pPr>
            <a:r>
              <a:rPr lang="fr-FR" altLang="fr-FR" sz="1000" dirty="0">
                <a:solidFill>
                  <a:schemeClr val="bg1"/>
                </a:solidFill>
                <a:latin typeface="Arial" panose="020B0604020202020204" pitchFamily="34" charset="0"/>
              </a:rPr>
              <a:t>La/le secrétaire </a:t>
            </a:r>
            <a:r>
              <a:rPr lang="fr-FR" altLang="fr-FR" sz="1000" dirty="0" err="1">
                <a:solidFill>
                  <a:schemeClr val="bg1"/>
                </a:solidFill>
                <a:latin typeface="Arial" panose="020B0604020202020204" pitchFamily="34" charset="0"/>
              </a:rPr>
              <a:t>médical.e</a:t>
            </a:r>
            <a:r>
              <a:rPr lang="fr-FR" altLang="fr-FR" sz="1000" dirty="0">
                <a:solidFill>
                  <a:schemeClr val="bg1"/>
                </a:solidFill>
                <a:latin typeface="Arial" panose="020B0604020202020204" pitchFamily="34" charset="0"/>
              </a:rPr>
              <a:t> accueille et prend en charge les patients ou usagers, planifie le activités du service, assure  le traitement et le suivi administratif des dossiers, coordonne les opérations liées au parcours du patient.</a:t>
            </a:r>
          </a:p>
          <a:p>
            <a:pPr algn="just" eaLnBrk="1" hangingPunct="1">
              <a:spcBef>
                <a:spcPct val="50000"/>
              </a:spcBef>
              <a:buFontTx/>
              <a:buNone/>
            </a:pPr>
            <a:endParaRPr lang="fr-FR" altLang="fr-FR" sz="1000" dirty="0">
              <a:solidFill>
                <a:schemeClr val="bg1"/>
              </a:solidFill>
              <a:latin typeface="Arial" panose="020B0604020202020204" pitchFamily="34" charset="0"/>
            </a:endParaRPr>
          </a:p>
          <a:p>
            <a:pPr algn="just" eaLnBrk="1" hangingPunct="1">
              <a:spcBef>
                <a:spcPct val="50000"/>
              </a:spcBef>
              <a:buFontTx/>
              <a:buNone/>
            </a:pPr>
            <a:r>
              <a:rPr lang="fr-FR" altLang="fr-FR" sz="1000" dirty="0">
                <a:solidFill>
                  <a:schemeClr val="bg1"/>
                </a:solidFill>
                <a:latin typeface="Arial" panose="020B0604020202020204" pitchFamily="34" charset="0"/>
              </a:rPr>
              <a:t>Elle/il exerce son activité sous l’autorité d’un professionnel de santé, dans le respect des procédures et la réglementation en vigueur. Elle/il travaille au sein d’une équipe pluridisciplinaire et est l’interface entre tous les intervenants et le public accueilli.</a:t>
            </a:r>
          </a:p>
        </p:txBody>
      </p:sp>
      <p:sp>
        <p:nvSpPr>
          <p:cNvPr id="4100" name="Rectangle 17">
            <a:extLst>
              <a:ext uri="{FF2B5EF4-FFF2-40B4-BE49-F238E27FC236}">
                <a16:creationId xmlns:a16="http://schemas.microsoft.com/office/drawing/2014/main" id="{6818512C-48D4-41A6-97BA-C492119ED4A1}"/>
              </a:ext>
            </a:extLst>
          </p:cNvPr>
          <p:cNvSpPr>
            <a:spLocks noChangeArrowheads="1"/>
          </p:cNvSpPr>
          <p:nvPr/>
        </p:nvSpPr>
        <p:spPr bwMode="auto">
          <a:xfrm>
            <a:off x="381000" y="2743200"/>
            <a:ext cx="640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fr-FR" altLang="fr-FR" sz="2400" b="1" dirty="0">
                <a:solidFill>
                  <a:srgbClr val="E0004D"/>
                </a:solidFill>
                <a:latin typeface="Arial Black" panose="020B0A04020102020204" pitchFamily="34" charset="0"/>
              </a:rPr>
              <a:t>Secrétaire </a:t>
            </a:r>
            <a:r>
              <a:rPr lang="fr-FR" altLang="fr-FR" sz="2400" b="1" dirty="0" err="1">
                <a:solidFill>
                  <a:srgbClr val="E0004D"/>
                </a:solidFill>
                <a:latin typeface="Arial Black" panose="020B0A04020102020204" pitchFamily="34" charset="0"/>
              </a:rPr>
              <a:t>médical.e</a:t>
            </a:r>
            <a:endParaRPr lang="fr-FR" altLang="fr-FR" sz="2400" b="1" dirty="0">
              <a:solidFill>
                <a:srgbClr val="000000"/>
              </a:solidFill>
              <a:latin typeface="HelveticaNeue LT 55 Roman" pitchFamily="34" charset="0"/>
            </a:endParaRPr>
          </a:p>
        </p:txBody>
      </p:sp>
      <p:grpSp>
        <p:nvGrpSpPr>
          <p:cNvPr id="4101" name="Group 25">
            <a:extLst>
              <a:ext uri="{FF2B5EF4-FFF2-40B4-BE49-F238E27FC236}">
                <a16:creationId xmlns:a16="http://schemas.microsoft.com/office/drawing/2014/main" id="{CF8803F2-A493-4481-A13F-D3D88E80B361}"/>
              </a:ext>
            </a:extLst>
          </p:cNvPr>
          <p:cNvGrpSpPr>
            <a:grpSpLocks/>
          </p:cNvGrpSpPr>
          <p:nvPr/>
        </p:nvGrpSpPr>
        <p:grpSpPr bwMode="auto">
          <a:xfrm>
            <a:off x="275842" y="7026002"/>
            <a:ext cx="3619500" cy="2736850"/>
            <a:chOff x="168" y="2928"/>
            <a:chExt cx="2280" cy="1724"/>
          </a:xfrm>
        </p:grpSpPr>
        <p:sp>
          <p:nvSpPr>
            <p:cNvPr id="4114" name="Rectangle 11">
              <a:extLst>
                <a:ext uri="{FF2B5EF4-FFF2-40B4-BE49-F238E27FC236}">
                  <a16:creationId xmlns:a16="http://schemas.microsoft.com/office/drawing/2014/main" id="{CBFDF462-51B7-4EC1-8113-06F1134B54AC}"/>
                </a:ext>
              </a:extLst>
            </p:cNvPr>
            <p:cNvSpPr>
              <a:spLocks noChangeArrowheads="1"/>
            </p:cNvSpPr>
            <p:nvPr/>
          </p:nvSpPr>
          <p:spPr bwMode="auto">
            <a:xfrm>
              <a:off x="432" y="2954"/>
              <a:ext cx="187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fr-FR" altLang="fr-FR" sz="1000" b="1">
                  <a:solidFill>
                    <a:srgbClr val="1F286E"/>
                  </a:solidFill>
                  <a:latin typeface="Arial Black" panose="020B0A04020102020204" pitchFamily="34" charset="0"/>
                </a:rPr>
                <a:t>OBJECTIFS</a:t>
              </a:r>
            </a:p>
          </p:txBody>
        </p:sp>
        <p:sp>
          <p:nvSpPr>
            <p:cNvPr id="4115" name="Text Box 20">
              <a:extLst>
                <a:ext uri="{FF2B5EF4-FFF2-40B4-BE49-F238E27FC236}">
                  <a16:creationId xmlns:a16="http://schemas.microsoft.com/office/drawing/2014/main" id="{70745BD7-5ACC-424B-BB2A-F9AC7D2DD169}"/>
                </a:ext>
              </a:extLst>
            </p:cNvPr>
            <p:cNvSpPr txBox="1">
              <a:spLocks noChangeArrowheads="1"/>
            </p:cNvSpPr>
            <p:nvPr/>
          </p:nvSpPr>
          <p:spPr bwMode="auto">
            <a:xfrm>
              <a:off x="240" y="2928"/>
              <a:ext cx="192" cy="173"/>
            </a:xfrm>
            <a:prstGeom prst="rect">
              <a:avLst/>
            </a:prstGeom>
            <a:solidFill>
              <a:srgbClr val="E000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fr-FR" altLang="fr-FR" sz="1200" b="1">
                  <a:solidFill>
                    <a:schemeClr val="bg1"/>
                  </a:solidFill>
                  <a:latin typeface="Arial" panose="020B0604020202020204" pitchFamily="34" charset="0"/>
                </a:rPr>
                <a:t>1</a:t>
              </a:r>
            </a:p>
          </p:txBody>
        </p:sp>
        <p:sp>
          <p:nvSpPr>
            <p:cNvPr id="4116" name="Rectangle 21">
              <a:extLst>
                <a:ext uri="{FF2B5EF4-FFF2-40B4-BE49-F238E27FC236}">
                  <a16:creationId xmlns:a16="http://schemas.microsoft.com/office/drawing/2014/main" id="{08B5557B-6FC7-4D2E-83CF-365A239C6778}"/>
                </a:ext>
              </a:extLst>
            </p:cNvPr>
            <p:cNvSpPr>
              <a:spLocks noChangeArrowheads="1"/>
            </p:cNvSpPr>
            <p:nvPr/>
          </p:nvSpPr>
          <p:spPr bwMode="auto">
            <a:xfrm>
              <a:off x="168" y="3120"/>
              <a:ext cx="2280" cy="1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lvl="0" algn="just"/>
              <a:r>
                <a:rPr lang="fr-FR" sz="1000" dirty="0">
                  <a:solidFill>
                    <a:srgbClr val="1F286E"/>
                  </a:solidFill>
                  <a:latin typeface="Arial" panose="020B0604020202020204" pitchFamily="34" charset="0"/>
                  <a:cs typeface="Arial" panose="020B0604020202020204" pitchFamily="34" charset="0"/>
                </a:rPr>
                <a:t>Obtenir le titre de Secrétaire assistant médico-social</a:t>
              </a:r>
            </a:p>
            <a:p>
              <a:pPr lvl="0" algn="just"/>
              <a:r>
                <a:rPr lang="fr-FR" sz="1000" dirty="0">
                  <a:solidFill>
                    <a:srgbClr val="1F286E"/>
                  </a:solidFill>
                  <a:latin typeface="Arial" panose="020B0604020202020204" pitchFamily="34" charset="0"/>
                  <a:cs typeface="Arial" panose="020B0604020202020204" pitchFamily="34" charset="0"/>
                </a:rPr>
                <a:t>Renforcer l’employabilité et l’insertion professionnelle grâce aux compétences techniques et comportementales acquises lors de la POEC. </a:t>
              </a:r>
            </a:p>
            <a:p>
              <a:pPr lvl="0" algn="just"/>
              <a:r>
                <a:rPr lang="fr-FR" sz="1000" dirty="0">
                  <a:solidFill>
                    <a:srgbClr val="1F286E"/>
                  </a:solidFill>
                  <a:latin typeface="Arial" panose="020B0604020202020204" pitchFamily="34" charset="0"/>
                  <a:cs typeface="Arial" panose="020B0604020202020204" pitchFamily="34" charset="0"/>
                </a:rPr>
                <a:t>Savoir s’adapter à tous les secteurs d’activité auxquels ce métier est ouvert (cabinet médical, laboratoire…). </a:t>
              </a:r>
            </a:p>
            <a:p>
              <a:pPr lvl="0" algn="just"/>
              <a:r>
                <a:rPr lang="fr-FR" sz="1000" dirty="0">
                  <a:solidFill>
                    <a:srgbClr val="1F286E"/>
                  </a:solidFill>
                  <a:latin typeface="Arial" panose="020B0604020202020204" pitchFamily="34" charset="0"/>
                  <a:cs typeface="Arial" panose="020B0604020202020204" pitchFamily="34" charset="0"/>
                </a:rPr>
                <a:t>Montrer au travers de sa pratique les savoir-être nécessaires à l’exercice du métier</a:t>
              </a:r>
            </a:p>
            <a:p>
              <a:pPr lvl="0" algn="just"/>
              <a:r>
                <a:rPr lang="fr-FR" sz="1000" dirty="0">
                  <a:solidFill>
                    <a:srgbClr val="1F286E"/>
                  </a:solidFill>
                  <a:latin typeface="Arial" panose="020B0604020202020204" pitchFamily="34" charset="0"/>
                  <a:cs typeface="Arial" panose="020B0604020202020204" pitchFamily="34" charset="0"/>
                </a:rPr>
                <a:t>Maîtriser les attendus du métier et du monde professionnel.</a:t>
              </a:r>
            </a:p>
            <a:p>
              <a:pPr lvl="0" algn="just"/>
              <a:r>
                <a:rPr lang="fr-FR" sz="1000" dirty="0">
                  <a:solidFill>
                    <a:srgbClr val="1F286E"/>
                  </a:solidFill>
                  <a:latin typeface="Arial" panose="020B0604020202020204" pitchFamily="34" charset="0"/>
                  <a:cs typeface="Arial" panose="020B0604020202020204" pitchFamily="34" charset="0"/>
                </a:rPr>
                <a:t>Réaliser en autonomie l’ensemble des activités du métier</a:t>
              </a:r>
            </a:p>
            <a:p>
              <a:endParaRPr lang="fr-FR" sz="1000" dirty="0">
                <a:latin typeface="Arial" panose="020B0604020202020204" pitchFamily="34" charset="0"/>
                <a:cs typeface="Arial" panose="020B0604020202020204" pitchFamily="34" charset="0"/>
              </a:endParaRPr>
            </a:p>
            <a:p>
              <a:pPr eaLnBrk="1" hangingPunct="1">
                <a:spcBef>
                  <a:spcPct val="50000"/>
                </a:spcBef>
                <a:buFontTx/>
                <a:buNone/>
              </a:pPr>
              <a:r>
                <a:rPr lang="fr-FR" altLang="fr-FR" sz="1000" dirty="0">
                  <a:solidFill>
                    <a:srgbClr val="000000"/>
                  </a:solidFill>
                  <a:latin typeface="Arial" panose="020B0604020202020204" pitchFamily="34" charset="0"/>
                </a:rPr>
                <a:t>    </a:t>
              </a:r>
            </a:p>
            <a:p>
              <a:pPr eaLnBrk="1" hangingPunct="1">
                <a:spcBef>
                  <a:spcPct val="50000"/>
                </a:spcBef>
                <a:buFontTx/>
                <a:buNone/>
              </a:pPr>
              <a:endParaRPr lang="fr-FR" altLang="fr-FR" sz="1000" dirty="0">
                <a:solidFill>
                  <a:srgbClr val="000000"/>
                </a:solidFill>
                <a:latin typeface="Arial" panose="020B0604020202020204" pitchFamily="34" charset="0"/>
              </a:endParaRPr>
            </a:p>
          </p:txBody>
        </p:sp>
      </p:grpSp>
      <p:grpSp>
        <p:nvGrpSpPr>
          <p:cNvPr id="4102" name="Group 24">
            <a:extLst>
              <a:ext uri="{FF2B5EF4-FFF2-40B4-BE49-F238E27FC236}">
                <a16:creationId xmlns:a16="http://schemas.microsoft.com/office/drawing/2014/main" id="{86016566-230C-49C7-84D7-07314F6A3EB6}"/>
              </a:ext>
            </a:extLst>
          </p:cNvPr>
          <p:cNvGrpSpPr>
            <a:grpSpLocks/>
          </p:cNvGrpSpPr>
          <p:nvPr/>
        </p:nvGrpSpPr>
        <p:grpSpPr bwMode="auto">
          <a:xfrm>
            <a:off x="4191000" y="3581413"/>
            <a:ext cx="3429000" cy="1782765"/>
            <a:chOff x="192" y="6038"/>
            <a:chExt cx="2160" cy="1123"/>
          </a:xfrm>
        </p:grpSpPr>
        <p:sp>
          <p:nvSpPr>
            <p:cNvPr id="4111" name="Rectangle 13">
              <a:extLst>
                <a:ext uri="{FF2B5EF4-FFF2-40B4-BE49-F238E27FC236}">
                  <a16:creationId xmlns:a16="http://schemas.microsoft.com/office/drawing/2014/main" id="{D30A8B35-9307-4910-93ED-2397C666D4AA}"/>
                </a:ext>
              </a:extLst>
            </p:cNvPr>
            <p:cNvSpPr>
              <a:spLocks noChangeArrowheads="1"/>
            </p:cNvSpPr>
            <p:nvPr/>
          </p:nvSpPr>
          <p:spPr bwMode="auto">
            <a:xfrm>
              <a:off x="192" y="6230"/>
              <a:ext cx="2160" cy="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eaLnBrk="1" hangingPunct="1">
                <a:spcBef>
                  <a:spcPct val="0"/>
                </a:spcBef>
                <a:buNone/>
              </a:pPr>
              <a:r>
                <a:rPr lang="fr-FR" altLang="fr-FR" sz="1000" dirty="0">
                  <a:solidFill>
                    <a:srgbClr val="1F286E"/>
                  </a:solidFill>
                  <a:latin typeface="Arial" panose="020B0604020202020204" pitchFamily="34" charset="0"/>
                  <a:cs typeface="Arial" panose="020B0604020202020204" pitchFamily="34" charset="0"/>
                </a:rPr>
                <a:t>Public: demandeurs d’emploi, inscrits à Pôle Emploi, indemnisés ou non</a:t>
              </a:r>
            </a:p>
            <a:p>
              <a:pPr algn="just" eaLnBrk="1" hangingPunct="1">
                <a:spcBef>
                  <a:spcPct val="0"/>
                </a:spcBef>
                <a:buNone/>
              </a:pPr>
              <a:r>
                <a:rPr lang="fr-FR" altLang="fr-FR" sz="1000" dirty="0" err="1">
                  <a:solidFill>
                    <a:srgbClr val="1F286E"/>
                  </a:solidFill>
                  <a:latin typeface="Arial" panose="020B0604020202020204" pitchFamily="34" charset="0"/>
                  <a:cs typeface="Arial" panose="020B0604020202020204" pitchFamily="34" charset="0"/>
                </a:rPr>
                <a:t>Pré-requis</a:t>
              </a:r>
              <a:r>
                <a:rPr lang="fr-FR" altLang="fr-FR" sz="1000" dirty="0">
                  <a:solidFill>
                    <a:srgbClr val="1F286E"/>
                  </a:solidFill>
                  <a:latin typeface="Arial" panose="020B0604020202020204" pitchFamily="34" charset="0"/>
                  <a:cs typeface="Arial" panose="020B0604020202020204" pitchFamily="34" charset="0"/>
                </a:rPr>
                <a:t>:</a:t>
              </a:r>
            </a:p>
            <a:p>
              <a:pPr algn="just" eaLnBrk="1" hangingPunct="1">
                <a:spcBef>
                  <a:spcPct val="0"/>
                </a:spcBef>
              </a:pPr>
              <a:r>
                <a:rPr lang="fr-FR" altLang="fr-FR" sz="1000" dirty="0">
                  <a:solidFill>
                    <a:srgbClr val="1F286E"/>
                  </a:solidFill>
                  <a:latin typeface="Arial" panose="020B0604020202020204" pitchFamily="34" charset="0"/>
                  <a:cs typeface="Arial" panose="020B0604020202020204" pitchFamily="34" charset="0"/>
                </a:rPr>
                <a:t> Un niveau de langue C1</a:t>
              </a:r>
            </a:p>
            <a:p>
              <a:pPr algn="just" eaLnBrk="1" hangingPunct="1">
                <a:spcBef>
                  <a:spcPct val="0"/>
                </a:spcBef>
              </a:pPr>
              <a:r>
                <a:rPr lang="fr-FR" altLang="fr-FR" sz="1000" dirty="0">
                  <a:solidFill>
                    <a:srgbClr val="1F286E"/>
                  </a:solidFill>
                  <a:latin typeface="Arial" panose="020B0604020202020204" pitchFamily="34" charset="0"/>
                  <a:cs typeface="Arial" panose="020B0604020202020204" pitchFamily="34" charset="0"/>
                </a:rPr>
                <a:t> Une bonne présentation</a:t>
              </a:r>
            </a:p>
            <a:p>
              <a:pPr algn="just" eaLnBrk="1" hangingPunct="1">
                <a:spcBef>
                  <a:spcPct val="0"/>
                </a:spcBef>
              </a:pPr>
              <a:r>
                <a:rPr lang="fr-FR" altLang="fr-FR" sz="1000" dirty="0">
                  <a:solidFill>
                    <a:srgbClr val="1F286E"/>
                  </a:solidFill>
                  <a:latin typeface="Arial" panose="020B0604020202020204" pitchFamily="34" charset="0"/>
                  <a:cs typeface="Arial" panose="020B0604020202020204" pitchFamily="34" charset="0"/>
                </a:rPr>
                <a:t> Un niveau 4 (BAC) </a:t>
              </a:r>
              <a:r>
                <a:rPr lang="fr-FR" altLang="fr-FR" sz="1000" u="sng" dirty="0">
                  <a:solidFill>
                    <a:srgbClr val="1F286E"/>
                  </a:solidFill>
                  <a:latin typeface="Arial" panose="020B0604020202020204" pitchFamily="34" charset="0"/>
                  <a:cs typeface="Arial" panose="020B0604020202020204" pitchFamily="34" charset="0"/>
                </a:rPr>
                <a:t>ou </a:t>
              </a:r>
            </a:p>
            <a:p>
              <a:pPr algn="just" eaLnBrk="1" hangingPunct="1">
                <a:spcBef>
                  <a:spcPct val="0"/>
                </a:spcBef>
                <a:buNone/>
              </a:pPr>
              <a:r>
                <a:rPr lang="fr-FR" altLang="fr-FR" sz="1000" dirty="0">
                  <a:solidFill>
                    <a:srgbClr val="1F286E"/>
                  </a:solidFill>
                  <a:latin typeface="Arial" panose="020B0604020202020204" pitchFamily="34" charset="0"/>
                  <a:cs typeface="Arial" panose="020B0604020202020204" pitchFamily="34" charset="0"/>
                </a:rPr>
                <a:t>  un niveau 3 avec 2 ans d’expérience professionnelle</a:t>
              </a:r>
            </a:p>
            <a:p>
              <a:pPr algn="just" eaLnBrk="1" hangingPunct="1">
                <a:spcBef>
                  <a:spcPct val="0"/>
                </a:spcBef>
              </a:pPr>
              <a:r>
                <a:rPr lang="fr-FR" altLang="fr-FR" sz="1000" dirty="0">
                  <a:solidFill>
                    <a:srgbClr val="1F286E"/>
                  </a:solidFill>
                  <a:latin typeface="Arial" panose="020B0604020202020204" pitchFamily="34" charset="0"/>
                  <a:cs typeface="Arial" panose="020B0604020202020204" pitchFamily="34" charset="0"/>
                </a:rPr>
                <a:t> Un bon sens relationnel, discrétion requise</a:t>
              </a:r>
            </a:p>
            <a:p>
              <a:pPr algn="just" eaLnBrk="1" hangingPunct="1">
                <a:spcBef>
                  <a:spcPct val="0"/>
                </a:spcBef>
              </a:pPr>
              <a:r>
                <a:rPr lang="fr-FR" altLang="fr-FR" sz="1000" dirty="0">
                  <a:solidFill>
                    <a:srgbClr val="1F286E"/>
                  </a:solidFill>
                  <a:latin typeface="Arial" panose="020B0604020202020204" pitchFamily="34" charset="0"/>
                  <a:cs typeface="Arial" panose="020B0604020202020204" pitchFamily="34" charset="0"/>
                </a:rPr>
                <a:t> Aisance avec les outils bureautiques</a:t>
              </a:r>
            </a:p>
          </p:txBody>
        </p:sp>
        <p:sp>
          <p:nvSpPr>
            <p:cNvPr id="4112" name="Text Box 22">
              <a:extLst>
                <a:ext uri="{FF2B5EF4-FFF2-40B4-BE49-F238E27FC236}">
                  <a16:creationId xmlns:a16="http://schemas.microsoft.com/office/drawing/2014/main" id="{5CAB9960-BFAC-4EB3-A2E7-3C088D628902}"/>
                </a:ext>
              </a:extLst>
            </p:cNvPr>
            <p:cNvSpPr txBox="1">
              <a:spLocks noChangeArrowheads="1"/>
            </p:cNvSpPr>
            <p:nvPr/>
          </p:nvSpPr>
          <p:spPr bwMode="auto">
            <a:xfrm>
              <a:off x="240" y="6038"/>
              <a:ext cx="192" cy="173"/>
            </a:xfrm>
            <a:prstGeom prst="rect">
              <a:avLst/>
            </a:prstGeom>
            <a:solidFill>
              <a:srgbClr val="E000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fr-FR" altLang="fr-FR" sz="1200" b="1">
                  <a:solidFill>
                    <a:schemeClr val="bg1"/>
                  </a:solidFill>
                  <a:latin typeface="Arial" panose="020B0604020202020204" pitchFamily="34" charset="0"/>
                </a:rPr>
                <a:t>2</a:t>
              </a:r>
            </a:p>
          </p:txBody>
        </p:sp>
        <p:sp>
          <p:nvSpPr>
            <p:cNvPr id="4113" name="Rectangle 23">
              <a:extLst>
                <a:ext uri="{FF2B5EF4-FFF2-40B4-BE49-F238E27FC236}">
                  <a16:creationId xmlns:a16="http://schemas.microsoft.com/office/drawing/2014/main" id="{EB8B09E4-A81F-4BCA-8BEE-3450CE227533}"/>
                </a:ext>
              </a:extLst>
            </p:cNvPr>
            <p:cNvSpPr>
              <a:spLocks noChangeArrowheads="1"/>
            </p:cNvSpPr>
            <p:nvPr/>
          </p:nvSpPr>
          <p:spPr bwMode="auto">
            <a:xfrm>
              <a:off x="432" y="6038"/>
              <a:ext cx="116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fr-FR" altLang="fr-FR" sz="1000" b="1">
                  <a:solidFill>
                    <a:srgbClr val="1F286E"/>
                  </a:solidFill>
                  <a:latin typeface="Arial Black" panose="020B0A04020102020204" pitchFamily="34" charset="0"/>
                </a:rPr>
                <a:t>PUBLIC ET PR</a:t>
              </a:r>
              <a:r>
                <a:rPr lang="fr-FR" altLang="fr-FR" sz="1000" b="1">
                  <a:solidFill>
                    <a:srgbClr val="1F286E"/>
                  </a:solidFill>
                  <a:latin typeface="Arial Black" panose="020B0A04020102020204" pitchFamily="34" charset="0"/>
                  <a:cs typeface="Arial" panose="020B0604020202020204" pitchFamily="34" charset="0"/>
                </a:rPr>
                <a:t>É</a:t>
              </a:r>
              <a:r>
                <a:rPr lang="fr-FR" altLang="fr-FR" sz="1000" b="1">
                  <a:solidFill>
                    <a:srgbClr val="1F286E"/>
                  </a:solidFill>
                  <a:latin typeface="Arial Black" panose="020B0A04020102020204" pitchFamily="34" charset="0"/>
                </a:rPr>
                <a:t>-REQUIS</a:t>
              </a:r>
            </a:p>
          </p:txBody>
        </p:sp>
      </p:grpSp>
      <p:sp>
        <p:nvSpPr>
          <p:cNvPr id="4104" name="Text Box 33">
            <a:extLst>
              <a:ext uri="{FF2B5EF4-FFF2-40B4-BE49-F238E27FC236}">
                <a16:creationId xmlns:a16="http://schemas.microsoft.com/office/drawing/2014/main" id="{7720605E-55C6-4904-BBC9-71721CA05B6B}"/>
              </a:ext>
            </a:extLst>
          </p:cNvPr>
          <p:cNvSpPr txBox="1">
            <a:spLocks noChangeArrowheads="1"/>
          </p:cNvSpPr>
          <p:nvPr/>
        </p:nvSpPr>
        <p:spPr bwMode="auto">
          <a:xfrm>
            <a:off x="6324600" y="2743200"/>
            <a:ext cx="1371600" cy="410882"/>
          </a:xfrm>
          <a:prstGeom prst="rect">
            <a:avLst/>
          </a:prstGeom>
          <a:noFill/>
          <a:ln w="25400">
            <a:solidFill>
              <a:srgbClr val="DDDDDD"/>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30000"/>
              </a:spcBef>
              <a:buFontTx/>
              <a:buNone/>
            </a:pPr>
            <a:r>
              <a:rPr lang="fr-FR" altLang="fr-FR" sz="900" dirty="0">
                <a:latin typeface="Arial" panose="020B0604020202020204" pitchFamily="34" charset="0"/>
              </a:rPr>
              <a:t>Code ROME : M1609</a:t>
            </a:r>
          </a:p>
          <a:p>
            <a:pPr eaLnBrk="1" hangingPunct="1">
              <a:spcBef>
                <a:spcPct val="30000"/>
              </a:spcBef>
              <a:buFontTx/>
              <a:buNone/>
            </a:pPr>
            <a:r>
              <a:rPr lang="fr-FR" altLang="fr-FR" sz="900" dirty="0" err="1">
                <a:latin typeface="Arial" panose="020B0604020202020204" pitchFamily="34" charset="0"/>
              </a:rPr>
              <a:t>Formacode</a:t>
            </a:r>
            <a:r>
              <a:rPr lang="fr-FR" altLang="fr-FR" sz="900" dirty="0">
                <a:latin typeface="Arial" panose="020B0604020202020204" pitchFamily="34" charset="0"/>
              </a:rPr>
              <a:t> :35015</a:t>
            </a:r>
          </a:p>
        </p:txBody>
      </p:sp>
      <p:grpSp>
        <p:nvGrpSpPr>
          <p:cNvPr id="4105" name="Group 26">
            <a:extLst>
              <a:ext uri="{FF2B5EF4-FFF2-40B4-BE49-F238E27FC236}">
                <a16:creationId xmlns:a16="http://schemas.microsoft.com/office/drawing/2014/main" id="{2BE4F66F-EB0B-4AFE-9C6D-8B98F37D8B64}"/>
              </a:ext>
            </a:extLst>
          </p:cNvPr>
          <p:cNvGrpSpPr>
            <a:grpSpLocks/>
          </p:cNvGrpSpPr>
          <p:nvPr/>
        </p:nvGrpSpPr>
        <p:grpSpPr bwMode="auto">
          <a:xfrm>
            <a:off x="4223706" y="5647116"/>
            <a:ext cx="3429000" cy="889001"/>
            <a:chOff x="2592" y="5309"/>
            <a:chExt cx="2160" cy="560"/>
          </a:xfrm>
        </p:grpSpPr>
        <p:sp>
          <p:nvSpPr>
            <p:cNvPr id="4108" name="Rectangle 45">
              <a:extLst>
                <a:ext uri="{FF2B5EF4-FFF2-40B4-BE49-F238E27FC236}">
                  <a16:creationId xmlns:a16="http://schemas.microsoft.com/office/drawing/2014/main" id="{8B72D5C1-1DB6-4AB8-9A35-F515A5F2505A}"/>
                </a:ext>
              </a:extLst>
            </p:cNvPr>
            <p:cNvSpPr>
              <a:spLocks noChangeArrowheads="1"/>
            </p:cNvSpPr>
            <p:nvPr/>
          </p:nvSpPr>
          <p:spPr bwMode="auto">
            <a:xfrm>
              <a:off x="2592" y="5520"/>
              <a:ext cx="2160"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eaLnBrk="1" hangingPunct="1">
                <a:spcBef>
                  <a:spcPct val="0"/>
                </a:spcBef>
              </a:pPr>
              <a:r>
                <a:rPr lang="fr-FR" altLang="fr-FR" sz="1000" dirty="0">
                  <a:solidFill>
                    <a:srgbClr val="1F286E"/>
                  </a:solidFill>
                  <a:latin typeface="Arial" panose="020B0604020202020204" pitchFamily="34" charset="0"/>
                  <a:cs typeface="Arial" panose="020B0604020202020204" pitchFamily="34" charset="0"/>
                </a:rPr>
                <a:t>Présentiel (280h) : travaux de groupe, étude de cas, jeux de rôle…</a:t>
              </a:r>
            </a:p>
            <a:p>
              <a:pPr algn="just" eaLnBrk="1" hangingPunct="1">
                <a:spcBef>
                  <a:spcPct val="0"/>
                </a:spcBef>
              </a:pPr>
              <a:r>
                <a:rPr lang="fr-FR" altLang="fr-FR" sz="1000" dirty="0">
                  <a:solidFill>
                    <a:srgbClr val="1F286E"/>
                  </a:solidFill>
                  <a:latin typeface="Arial" panose="020B0604020202020204" pitchFamily="34" charset="0"/>
                  <a:cs typeface="Arial" panose="020B0604020202020204" pitchFamily="34" charset="0"/>
                </a:rPr>
                <a:t>Distanciel (21h) : plateforme de formation dédiée</a:t>
              </a:r>
            </a:p>
          </p:txBody>
        </p:sp>
        <p:sp>
          <p:nvSpPr>
            <p:cNvPr id="4109" name="Rectangle 47">
              <a:extLst>
                <a:ext uri="{FF2B5EF4-FFF2-40B4-BE49-F238E27FC236}">
                  <a16:creationId xmlns:a16="http://schemas.microsoft.com/office/drawing/2014/main" id="{63804E70-C3A2-4992-9FB3-C349CCEA2F8B}"/>
                </a:ext>
              </a:extLst>
            </p:cNvPr>
            <p:cNvSpPr>
              <a:spLocks noChangeArrowheads="1"/>
            </p:cNvSpPr>
            <p:nvPr/>
          </p:nvSpPr>
          <p:spPr bwMode="auto">
            <a:xfrm>
              <a:off x="2832" y="5328"/>
              <a:ext cx="139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fr-FR" altLang="fr-FR" sz="1000" b="1" dirty="0">
                  <a:solidFill>
                    <a:srgbClr val="1F286E"/>
                  </a:solidFill>
                  <a:latin typeface="Arial Black" panose="020B0A04020102020204" pitchFamily="34" charset="0"/>
                </a:rPr>
                <a:t>MODALIT</a:t>
              </a:r>
              <a:r>
                <a:rPr lang="fr-FR" altLang="fr-FR" sz="1000" b="1" dirty="0">
                  <a:solidFill>
                    <a:srgbClr val="1F286E"/>
                  </a:solidFill>
                  <a:latin typeface="Arial Black" panose="020B0A04020102020204" pitchFamily="34" charset="0"/>
                  <a:cs typeface="Arial" panose="020B0604020202020204" pitchFamily="34" charset="0"/>
                </a:rPr>
                <a:t>É</a:t>
              </a:r>
              <a:r>
                <a:rPr lang="fr-FR" altLang="fr-FR" sz="1000" b="1" dirty="0">
                  <a:solidFill>
                    <a:srgbClr val="1F286E"/>
                  </a:solidFill>
                  <a:latin typeface="Arial Black" panose="020B0A04020102020204" pitchFamily="34" charset="0"/>
                </a:rPr>
                <a:t>S P</a:t>
              </a:r>
              <a:r>
                <a:rPr lang="fr-FR" altLang="fr-FR" sz="1000" b="1" dirty="0">
                  <a:solidFill>
                    <a:srgbClr val="1F286E"/>
                  </a:solidFill>
                  <a:latin typeface="Arial Black" panose="020B0A04020102020204" pitchFamily="34" charset="0"/>
                  <a:cs typeface="Arial" panose="020B0604020202020204" pitchFamily="34" charset="0"/>
                </a:rPr>
                <a:t>É</a:t>
              </a:r>
              <a:r>
                <a:rPr lang="fr-FR" altLang="fr-FR" sz="1000" b="1" dirty="0">
                  <a:solidFill>
                    <a:srgbClr val="1F286E"/>
                  </a:solidFill>
                  <a:latin typeface="Arial Black" panose="020B0A04020102020204" pitchFamily="34" charset="0"/>
                </a:rPr>
                <a:t>DAGOGIQUES</a:t>
              </a:r>
            </a:p>
          </p:txBody>
        </p:sp>
        <p:sp>
          <p:nvSpPr>
            <p:cNvPr id="4110" name="Text Box 48">
              <a:extLst>
                <a:ext uri="{FF2B5EF4-FFF2-40B4-BE49-F238E27FC236}">
                  <a16:creationId xmlns:a16="http://schemas.microsoft.com/office/drawing/2014/main" id="{A3F67FB4-D408-4C4D-9CFA-CB3A387C4F42}"/>
                </a:ext>
              </a:extLst>
            </p:cNvPr>
            <p:cNvSpPr txBox="1">
              <a:spLocks noChangeArrowheads="1"/>
            </p:cNvSpPr>
            <p:nvPr/>
          </p:nvSpPr>
          <p:spPr bwMode="auto">
            <a:xfrm>
              <a:off x="2640" y="5309"/>
              <a:ext cx="192" cy="173"/>
            </a:xfrm>
            <a:prstGeom prst="rect">
              <a:avLst/>
            </a:prstGeom>
            <a:solidFill>
              <a:srgbClr val="E000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fr-FR" altLang="fr-FR" sz="1200" b="1">
                  <a:solidFill>
                    <a:schemeClr val="bg1"/>
                  </a:solidFill>
                  <a:latin typeface="Arial" panose="020B0604020202020204" pitchFamily="34" charset="0"/>
                </a:rPr>
                <a:t>3</a:t>
              </a:r>
            </a:p>
          </p:txBody>
        </p:sp>
      </p:grpSp>
      <p:sp>
        <p:nvSpPr>
          <p:cNvPr id="4106" name="Rectangle 46">
            <a:extLst>
              <a:ext uri="{FF2B5EF4-FFF2-40B4-BE49-F238E27FC236}">
                <a16:creationId xmlns:a16="http://schemas.microsoft.com/office/drawing/2014/main" id="{2DB1B88E-8F45-4ED2-AEA5-A59A43372275}"/>
              </a:ext>
            </a:extLst>
          </p:cNvPr>
          <p:cNvSpPr>
            <a:spLocks noChangeArrowheads="1"/>
          </p:cNvSpPr>
          <p:nvPr/>
        </p:nvSpPr>
        <p:spPr bwMode="auto">
          <a:xfrm>
            <a:off x="4305300" y="7162800"/>
            <a:ext cx="3390900" cy="338862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lnSpc>
                <a:spcPct val="95000"/>
              </a:lnSpc>
              <a:spcBef>
                <a:spcPct val="10000"/>
              </a:spcBef>
              <a:buFontTx/>
              <a:buNone/>
            </a:pPr>
            <a:endParaRPr lang="fr-FR" altLang="fr-FR" sz="600" b="1" dirty="0">
              <a:solidFill>
                <a:srgbClr val="000000"/>
              </a:solidFill>
              <a:latin typeface="Arial" panose="020B0604020202020204" pitchFamily="34" charset="0"/>
            </a:endParaRPr>
          </a:p>
          <a:p>
            <a:pPr eaLnBrk="1" hangingPunct="1">
              <a:lnSpc>
                <a:spcPct val="95000"/>
              </a:lnSpc>
              <a:spcBef>
                <a:spcPct val="10000"/>
              </a:spcBef>
              <a:buFontTx/>
              <a:buNone/>
            </a:pPr>
            <a:r>
              <a:rPr lang="fr-FR" altLang="fr-FR" sz="1000" b="1" dirty="0">
                <a:solidFill>
                  <a:srgbClr val="1F286E"/>
                </a:solidFill>
                <a:latin typeface="Arial Black" panose="020B0A04020102020204" pitchFamily="34" charset="0"/>
              </a:rPr>
              <a:t>DUR</a:t>
            </a:r>
            <a:r>
              <a:rPr lang="fr-FR" altLang="fr-FR" sz="1000" b="1" dirty="0">
                <a:solidFill>
                  <a:srgbClr val="1F286E"/>
                </a:solidFill>
                <a:latin typeface="Arial Black" panose="020B0A04020102020204" pitchFamily="34" charset="0"/>
                <a:cs typeface="Arial" panose="020B0604020202020204" pitchFamily="34" charset="0"/>
              </a:rPr>
              <a:t>É</a:t>
            </a:r>
            <a:r>
              <a:rPr lang="fr-FR" altLang="fr-FR" sz="1000" b="1" dirty="0">
                <a:solidFill>
                  <a:srgbClr val="1F286E"/>
                </a:solidFill>
                <a:latin typeface="Arial Black" panose="020B0A04020102020204" pitchFamily="34" charset="0"/>
              </a:rPr>
              <a:t>ES ET DATES</a:t>
            </a:r>
            <a:r>
              <a:rPr lang="fr-FR" altLang="fr-FR" sz="1000" b="1" dirty="0">
                <a:solidFill>
                  <a:srgbClr val="000000"/>
                </a:solidFill>
                <a:latin typeface="Arial Black" panose="020B0A04020102020204" pitchFamily="34" charset="0"/>
              </a:rPr>
              <a:t> </a:t>
            </a:r>
          </a:p>
          <a:p>
            <a:pPr eaLnBrk="1" hangingPunct="1">
              <a:lnSpc>
                <a:spcPct val="95000"/>
              </a:lnSpc>
              <a:spcBef>
                <a:spcPct val="10000"/>
              </a:spcBef>
            </a:pPr>
            <a:r>
              <a:rPr lang="fr-FR" altLang="fr-FR" sz="1000" b="1" dirty="0">
                <a:solidFill>
                  <a:srgbClr val="1F286E"/>
                </a:solidFill>
                <a:latin typeface="Arial" panose="020B0604020202020204" pitchFamily="34" charset="0"/>
              </a:rPr>
              <a:t> du 13/12/2023 au 12/03/2024</a:t>
            </a:r>
          </a:p>
          <a:p>
            <a:pPr eaLnBrk="1" hangingPunct="1">
              <a:lnSpc>
                <a:spcPct val="95000"/>
              </a:lnSpc>
              <a:spcBef>
                <a:spcPct val="10000"/>
              </a:spcBef>
              <a:buNone/>
            </a:pPr>
            <a:r>
              <a:rPr lang="fr-FR" altLang="fr-FR" sz="1000" i="1" dirty="0">
                <a:solidFill>
                  <a:srgbClr val="1F286E"/>
                </a:solidFill>
                <a:latin typeface="Arial" panose="020B0604020202020204" pitchFamily="34" charset="0"/>
              </a:rPr>
              <a:t>Interruption du 26/12/2023 au 01/01/2024</a:t>
            </a:r>
          </a:p>
          <a:p>
            <a:pPr eaLnBrk="1" hangingPunct="1">
              <a:lnSpc>
                <a:spcPct val="95000"/>
              </a:lnSpc>
              <a:spcBef>
                <a:spcPct val="10000"/>
              </a:spcBef>
            </a:pPr>
            <a:r>
              <a:rPr lang="fr-FR" altLang="fr-FR" sz="1000" dirty="0">
                <a:solidFill>
                  <a:srgbClr val="1F286E"/>
                </a:solidFill>
                <a:latin typeface="Arial" panose="020B0604020202020204" pitchFamily="34" charset="0"/>
              </a:rPr>
              <a:t> 301 heures de formation </a:t>
            </a:r>
          </a:p>
          <a:p>
            <a:pPr eaLnBrk="1" hangingPunct="1">
              <a:lnSpc>
                <a:spcPct val="95000"/>
              </a:lnSpc>
              <a:spcBef>
                <a:spcPct val="10000"/>
              </a:spcBef>
            </a:pPr>
            <a:r>
              <a:rPr lang="fr-FR" altLang="fr-FR" sz="1000" dirty="0">
                <a:solidFill>
                  <a:srgbClr val="1F286E"/>
                </a:solidFill>
                <a:latin typeface="Arial" panose="020B0604020202020204" pitchFamily="34" charset="0"/>
              </a:rPr>
              <a:t> 98 heures de stage en entreprise </a:t>
            </a:r>
          </a:p>
          <a:p>
            <a:pPr eaLnBrk="1" hangingPunct="1">
              <a:lnSpc>
                <a:spcPct val="95000"/>
              </a:lnSpc>
              <a:spcBef>
                <a:spcPct val="10000"/>
              </a:spcBef>
              <a:buFontTx/>
              <a:buNone/>
            </a:pPr>
            <a:r>
              <a:rPr lang="fr-FR" altLang="fr-FR" sz="1000" dirty="0">
                <a:solidFill>
                  <a:srgbClr val="1F286E"/>
                </a:solidFill>
                <a:latin typeface="Arial" panose="020B0604020202020204" pitchFamily="34" charset="0"/>
              </a:rPr>
              <a:t>   du 06/02/2024 au 23/02/2024 </a:t>
            </a:r>
          </a:p>
          <a:p>
            <a:pPr eaLnBrk="1" hangingPunct="1">
              <a:lnSpc>
                <a:spcPct val="95000"/>
              </a:lnSpc>
              <a:spcBef>
                <a:spcPct val="10000"/>
              </a:spcBef>
              <a:buFontTx/>
              <a:buNone/>
            </a:pPr>
            <a:r>
              <a:rPr lang="fr-FR" altLang="fr-FR" sz="1000" dirty="0">
                <a:solidFill>
                  <a:srgbClr val="1F286E"/>
                </a:solidFill>
                <a:latin typeface="Arial" panose="020B0604020202020204" pitchFamily="34" charset="0"/>
              </a:rPr>
              <a:t>intensité horaire journalière : 7 heures (8h30/12h – 13h/16h30)</a:t>
            </a:r>
          </a:p>
          <a:p>
            <a:pPr eaLnBrk="1" hangingPunct="1">
              <a:lnSpc>
                <a:spcPct val="95000"/>
              </a:lnSpc>
              <a:spcBef>
                <a:spcPct val="0"/>
              </a:spcBef>
              <a:buFontTx/>
              <a:buNone/>
            </a:pPr>
            <a:endParaRPr lang="fr-FR" altLang="fr-FR" sz="1000" dirty="0">
              <a:solidFill>
                <a:srgbClr val="1F286E"/>
              </a:solidFill>
              <a:latin typeface="Arial" panose="020B0604020202020204" pitchFamily="34" charset="0"/>
            </a:endParaRPr>
          </a:p>
          <a:p>
            <a:pPr eaLnBrk="1" hangingPunct="1">
              <a:lnSpc>
                <a:spcPct val="95000"/>
              </a:lnSpc>
              <a:spcBef>
                <a:spcPct val="0"/>
              </a:spcBef>
              <a:buFontTx/>
              <a:buNone/>
            </a:pPr>
            <a:r>
              <a:rPr lang="fr-FR" altLang="fr-FR" sz="1000" b="1" dirty="0">
                <a:solidFill>
                  <a:srgbClr val="1F286E"/>
                </a:solidFill>
                <a:latin typeface="Arial Black" panose="020B0A04020102020204" pitchFamily="34" charset="0"/>
              </a:rPr>
              <a:t>LIEU DE FORMATION</a:t>
            </a:r>
          </a:p>
          <a:p>
            <a:pPr eaLnBrk="1" hangingPunct="1">
              <a:lnSpc>
                <a:spcPct val="95000"/>
              </a:lnSpc>
              <a:spcBef>
                <a:spcPct val="0"/>
              </a:spcBef>
              <a:buFontTx/>
              <a:buNone/>
            </a:pPr>
            <a:r>
              <a:rPr lang="fr-FR" altLang="fr-FR" sz="1000" dirty="0">
                <a:solidFill>
                  <a:srgbClr val="1F286E"/>
                </a:solidFill>
                <a:latin typeface="Arial" panose="020B0604020202020204" pitchFamily="34" charset="0"/>
              </a:rPr>
              <a:t>ACPPAV – 14 rue Gustave Eiffel – 78300 POISSY</a:t>
            </a:r>
          </a:p>
          <a:p>
            <a:pPr eaLnBrk="1" hangingPunct="1">
              <a:lnSpc>
                <a:spcPct val="95000"/>
              </a:lnSpc>
              <a:spcBef>
                <a:spcPct val="0"/>
              </a:spcBef>
              <a:buFontTx/>
              <a:buNone/>
            </a:pPr>
            <a:endParaRPr lang="fr-FR" altLang="fr-FR" sz="1000" dirty="0">
              <a:solidFill>
                <a:srgbClr val="1F286E"/>
              </a:solidFill>
              <a:latin typeface="Arial" panose="020B0604020202020204" pitchFamily="34" charset="0"/>
            </a:endParaRPr>
          </a:p>
          <a:p>
            <a:pPr eaLnBrk="1" hangingPunct="1">
              <a:lnSpc>
                <a:spcPct val="95000"/>
              </a:lnSpc>
              <a:spcBef>
                <a:spcPct val="10000"/>
              </a:spcBef>
              <a:buFontTx/>
              <a:buNone/>
            </a:pPr>
            <a:r>
              <a:rPr lang="fr-FR" altLang="fr-FR" sz="1000" b="1" dirty="0">
                <a:solidFill>
                  <a:srgbClr val="1F286E"/>
                </a:solidFill>
                <a:latin typeface="Arial Black" panose="020B0A04020102020204" pitchFamily="34" charset="0"/>
              </a:rPr>
              <a:t>MODALIT</a:t>
            </a:r>
            <a:r>
              <a:rPr lang="fr-FR" altLang="fr-FR" sz="1000" b="1" dirty="0">
                <a:solidFill>
                  <a:srgbClr val="1F286E"/>
                </a:solidFill>
                <a:latin typeface="Arial Black" panose="020B0A04020102020204" pitchFamily="34" charset="0"/>
                <a:cs typeface="Arial" panose="020B0604020202020204" pitchFamily="34" charset="0"/>
              </a:rPr>
              <a:t>É</a:t>
            </a:r>
            <a:r>
              <a:rPr lang="fr-FR" altLang="fr-FR" sz="1000" b="1" dirty="0">
                <a:solidFill>
                  <a:srgbClr val="1F286E"/>
                </a:solidFill>
                <a:latin typeface="Arial Black" panose="020B0A04020102020204" pitchFamily="34" charset="0"/>
              </a:rPr>
              <a:t>S DE S</a:t>
            </a:r>
            <a:r>
              <a:rPr lang="fr-FR" altLang="fr-FR" sz="1000" b="1" dirty="0">
                <a:solidFill>
                  <a:srgbClr val="1F286E"/>
                </a:solidFill>
                <a:latin typeface="Arial Black" panose="020B0A04020102020204" pitchFamily="34" charset="0"/>
                <a:cs typeface="Arial" panose="020B0604020202020204" pitchFamily="34" charset="0"/>
              </a:rPr>
              <a:t>É</a:t>
            </a:r>
            <a:r>
              <a:rPr lang="fr-FR" altLang="fr-FR" sz="1000" b="1" dirty="0">
                <a:solidFill>
                  <a:srgbClr val="1F286E"/>
                </a:solidFill>
                <a:latin typeface="Arial Black" panose="020B0A04020102020204" pitchFamily="34" charset="0"/>
              </a:rPr>
              <a:t>LECTION DES CANDIDATS</a:t>
            </a:r>
          </a:p>
          <a:p>
            <a:pPr eaLnBrk="1" hangingPunct="1">
              <a:lnSpc>
                <a:spcPct val="95000"/>
              </a:lnSpc>
              <a:spcBef>
                <a:spcPct val="10000"/>
              </a:spcBef>
              <a:buFontTx/>
              <a:buNone/>
            </a:pPr>
            <a:r>
              <a:rPr lang="fr-FR" altLang="fr-FR" sz="1000" dirty="0">
                <a:solidFill>
                  <a:srgbClr val="1F286E"/>
                </a:solidFill>
                <a:latin typeface="Arial" panose="020B0604020202020204" pitchFamily="34" charset="0"/>
              </a:rPr>
              <a:t>Tests et entretien</a:t>
            </a:r>
            <a:br>
              <a:rPr lang="fr-FR" altLang="fr-FR" sz="1000" dirty="0">
                <a:solidFill>
                  <a:srgbClr val="1F286E"/>
                </a:solidFill>
                <a:latin typeface="Arial" panose="020B0604020202020204" pitchFamily="34" charset="0"/>
              </a:rPr>
            </a:br>
            <a:endParaRPr lang="fr-FR" altLang="fr-FR" sz="1000" dirty="0">
              <a:solidFill>
                <a:srgbClr val="1F286E"/>
              </a:solidFill>
              <a:latin typeface="Arial" panose="020B0604020202020204" pitchFamily="34" charset="0"/>
            </a:endParaRPr>
          </a:p>
          <a:p>
            <a:pPr eaLnBrk="1" hangingPunct="1">
              <a:lnSpc>
                <a:spcPct val="95000"/>
              </a:lnSpc>
              <a:spcBef>
                <a:spcPct val="0"/>
              </a:spcBef>
              <a:buFontTx/>
              <a:buNone/>
            </a:pPr>
            <a:r>
              <a:rPr lang="fr-FR" altLang="fr-FR" sz="1000" b="1" dirty="0">
                <a:solidFill>
                  <a:srgbClr val="1F286E"/>
                </a:solidFill>
                <a:latin typeface="Arial Black" panose="020B0A04020102020204" pitchFamily="34" charset="0"/>
              </a:rPr>
              <a:t>CONTACT ORGANISME DE FORMATION</a:t>
            </a:r>
          </a:p>
          <a:p>
            <a:pPr eaLnBrk="1" hangingPunct="1">
              <a:lnSpc>
                <a:spcPct val="95000"/>
              </a:lnSpc>
              <a:spcBef>
                <a:spcPct val="0"/>
              </a:spcBef>
              <a:buFontTx/>
              <a:buNone/>
            </a:pPr>
            <a:r>
              <a:rPr lang="fr-FR" altLang="fr-FR" sz="1000" dirty="0">
                <a:solidFill>
                  <a:srgbClr val="1F286E"/>
                </a:solidFill>
                <a:latin typeface="Arial" panose="020B0604020202020204" pitchFamily="34" charset="0"/>
                <a:cs typeface="Arial" panose="020B0604020202020204" pitchFamily="34" charset="0"/>
              </a:rPr>
              <a:t>ACPPAV</a:t>
            </a:r>
          </a:p>
          <a:p>
            <a:pPr eaLnBrk="1" hangingPunct="1">
              <a:lnSpc>
                <a:spcPct val="95000"/>
              </a:lnSpc>
              <a:spcBef>
                <a:spcPct val="0"/>
              </a:spcBef>
              <a:buFontTx/>
              <a:buNone/>
            </a:pPr>
            <a:r>
              <a:rPr lang="fr-FR" altLang="fr-FR" sz="1000" dirty="0">
                <a:solidFill>
                  <a:srgbClr val="1F286E"/>
                </a:solidFill>
                <a:latin typeface="Arial" panose="020B0604020202020204" pitchFamily="34" charset="0"/>
                <a:cs typeface="Arial" panose="020B0604020202020204" pitchFamily="34" charset="0"/>
              </a:rPr>
              <a:t>Stéphanie TALVAS</a:t>
            </a:r>
          </a:p>
          <a:p>
            <a:pPr eaLnBrk="1" hangingPunct="1">
              <a:lnSpc>
                <a:spcPct val="95000"/>
              </a:lnSpc>
              <a:spcBef>
                <a:spcPct val="0"/>
              </a:spcBef>
              <a:buFontTx/>
              <a:buNone/>
            </a:pPr>
            <a:r>
              <a:rPr lang="fr-FR" altLang="fr-FR" sz="1000" dirty="0">
                <a:solidFill>
                  <a:srgbClr val="1F286E"/>
                </a:solidFill>
                <a:latin typeface="Arial" panose="020B0604020202020204" pitchFamily="34" charset="0"/>
                <a:cs typeface="Arial" panose="020B0604020202020204" pitchFamily="34" charset="0"/>
              </a:rPr>
              <a:t>s.talvas@acppav.org</a:t>
            </a:r>
          </a:p>
          <a:p>
            <a:pPr eaLnBrk="1" hangingPunct="1">
              <a:lnSpc>
                <a:spcPct val="95000"/>
              </a:lnSpc>
              <a:spcBef>
                <a:spcPct val="0"/>
              </a:spcBef>
              <a:buFontTx/>
              <a:buNone/>
            </a:pPr>
            <a:r>
              <a:rPr lang="fr-FR" altLang="fr-FR" sz="1000" dirty="0">
                <a:solidFill>
                  <a:srgbClr val="1F286E"/>
                </a:solidFill>
                <a:latin typeface="Arial" panose="020B0604020202020204" pitchFamily="34" charset="0"/>
                <a:cs typeface="Arial" panose="020B0604020202020204" pitchFamily="34" charset="0"/>
              </a:rPr>
              <a:t>06 70 52 78 96</a:t>
            </a:r>
            <a:br>
              <a:rPr lang="fr-FR" altLang="fr-FR" sz="1000" dirty="0">
                <a:solidFill>
                  <a:srgbClr val="1F286E"/>
                </a:solidFill>
                <a:latin typeface="Arial" panose="020B0604020202020204" pitchFamily="34" charset="0"/>
                <a:cs typeface="Arial" panose="020B0604020202020204" pitchFamily="34" charset="0"/>
              </a:rPr>
            </a:br>
            <a:endParaRPr lang="fr-FR" altLang="fr-FR" sz="1000" dirty="0">
              <a:solidFill>
                <a:srgbClr val="1F286E"/>
              </a:solidFill>
              <a:latin typeface="Arial" panose="020B0604020202020204" pitchFamily="34" charset="0"/>
            </a:endParaRPr>
          </a:p>
        </p:txBody>
      </p:sp>
      <p:pic>
        <p:nvPicPr>
          <p:cNvPr id="4107" name="Picture 28" descr="E:\00 PRO\POEC GT\header POEC.jpg">
            <a:extLst>
              <a:ext uri="{FF2B5EF4-FFF2-40B4-BE49-F238E27FC236}">
                <a16:creationId xmlns:a16="http://schemas.microsoft.com/office/drawing/2014/main" id="{E0C18E29-DF94-4727-A75B-96863F916E6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8001000" cy="236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57713" y="10453413"/>
            <a:ext cx="862287" cy="86228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A4110C6-8B85-40AE-8E74-37A4AE034821}"/>
              </a:ext>
            </a:extLst>
          </p:cNvPr>
          <p:cNvSpPr>
            <a:spLocks noChangeArrowheads="1"/>
          </p:cNvSpPr>
          <p:nvPr/>
        </p:nvSpPr>
        <p:spPr bwMode="auto">
          <a:xfrm>
            <a:off x="304800" y="771525"/>
            <a:ext cx="3657600" cy="9002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
              </a:spcBef>
              <a:buFontTx/>
              <a:buNone/>
            </a:pPr>
            <a:r>
              <a:rPr lang="fr-FR" altLang="fr-FR" sz="1000" b="1" dirty="0">
                <a:solidFill>
                  <a:srgbClr val="1F286E"/>
                </a:solidFill>
                <a:latin typeface="Arial" panose="020B0604020202020204" pitchFamily="34" charset="0"/>
              </a:rPr>
              <a:t>MODULE 1</a:t>
            </a:r>
          </a:p>
          <a:p>
            <a:pPr eaLnBrk="1" hangingPunct="1">
              <a:spcBef>
                <a:spcPct val="5000"/>
              </a:spcBef>
              <a:buFontTx/>
              <a:buNone/>
            </a:pPr>
            <a:r>
              <a:rPr lang="fr-FR" sz="1000" b="1" dirty="0">
                <a:solidFill>
                  <a:srgbClr val="1F286E"/>
                </a:solidFill>
                <a:latin typeface="Arial" panose="020B0604020202020204" pitchFamily="34" charset="0"/>
                <a:cs typeface="Arial" panose="020B0604020202020204" pitchFamily="34" charset="0"/>
              </a:rPr>
              <a:t>Sensibilisation aux différents secteurs relevant du  médico-social </a:t>
            </a:r>
            <a:r>
              <a:rPr lang="fr-FR" altLang="fr-FR" sz="1000" b="1" dirty="0">
                <a:solidFill>
                  <a:srgbClr val="1F286E"/>
                </a:solidFill>
                <a:latin typeface="Arial" panose="020B0604020202020204" pitchFamily="34" charset="0"/>
                <a:cs typeface="Arial" panose="020B0604020202020204" pitchFamily="34" charset="0"/>
              </a:rPr>
              <a:t> </a:t>
            </a:r>
          </a:p>
          <a:p>
            <a:pPr marL="171450" indent="-171450" eaLnBrk="1" hangingPunct="1">
              <a:spcBef>
                <a:spcPct val="0"/>
              </a:spcBef>
            </a:pPr>
            <a:r>
              <a:rPr lang="fr-FR" altLang="fr-FR" sz="1000" dirty="0">
                <a:solidFill>
                  <a:srgbClr val="1F286E"/>
                </a:solidFill>
                <a:latin typeface="Arial" panose="020B0604020202020204" pitchFamily="34" charset="0"/>
              </a:rPr>
              <a:t>Spécificités des établissements et secteurs relevant du sanitaire/social/médico-social </a:t>
            </a:r>
          </a:p>
          <a:p>
            <a:pPr marL="171450" indent="-171450" eaLnBrk="1" hangingPunct="1">
              <a:spcBef>
                <a:spcPct val="0"/>
              </a:spcBef>
              <a:buFont typeface="Arial" panose="020B0604020202020204" pitchFamily="34" charset="0"/>
              <a:buChar char="•"/>
            </a:pPr>
            <a:r>
              <a:rPr lang="fr-FR" sz="1000" dirty="0">
                <a:solidFill>
                  <a:srgbClr val="1F286E"/>
                </a:solidFill>
                <a:latin typeface="Arial" panose="020B0604020202020204" pitchFamily="34" charset="0"/>
              </a:rPr>
              <a:t>Initiation au lexique médical </a:t>
            </a:r>
          </a:p>
          <a:p>
            <a:pPr marL="171450" indent="-171450" eaLnBrk="1" hangingPunct="1">
              <a:spcBef>
                <a:spcPct val="0"/>
              </a:spcBef>
            </a:pPr>
            <a:r>
              <a:rPr lang="fr-FR" sz="1000" dirty="0">
                <a:solidFill>
                  <a:srgbClr val="1F286E"/>
                </a:solidFill>
                <a:latin typeface="Arial" panose="020B0604020202020204" pitchFamily="34" charset="0"/>
              </a:rPr>
              <a:t>Les différents services d'un établissement de soins </a:t>
            </a:r>
          </a:p>
          <a:p>
            <a:pPr eaLnBrk="1" hangingPunct="1">
              <a:spcBef>
                <a:spcPct val="0"/>
              </a:spcBef>
              <a:buFontTx/>
              <a:buNone/>
            </a:pPr>
            <a:endParaRPr lang="fr-FR" altLang="fr-FR" sz="1000" dirty="0">
              <a:solidFill>
                <a:srgbClr val="1F286E"/>
              </a:solidFill>
              <a:latin typeface="Arial" panose="020B0604020202020204" pitchFamily="34" charset="0"/>
            </a:endParaRPr>
          </a:p>
          <a:p>
            <a:pPr eaLnBrk="1" hangingPunct="1">
              <a:spcBef>
                <a:spcPct val="0"/>
              </a:spcBef>
              <a:buFontTx/>
              <a:buNone/>
            </a:pPr>
            <a:endParaRPr lang="fr-FR" altLang="fr-FR" sz="1000" dirty="0">
              <a:solidFill>
                <a:srgbClr val="1F286E"/>
              </a:solidFill>
              <a:latin typeface="Arial" panose="020B0604020202020204" pitchFamily="34" charset="0"/>
            </a:endParaRPr>
          </a:p>
          <a:p>
            <a:pPr eaLnBrk="1" hangingPunct="1">
              <a:spcBef>
                <a:spcPct val="5000"/>
              </a:spcBef>
              <a:buFontTx/>
              <a:buNone/>
            </a:pPr>
            <a:r>
              <a:rPr lang="fr-FR" altLang="fr-FR" sz="1000" b="1" dirty="0">
                <a:solidFill>
                  <a:srgbClr val="1F286E"/>
                </a:solidFill>
                <a:latin typeface="Arial" panose="020B0604020202020204" pitchFamily="34" charset="0"/>
              </a:rPr>
              <a:t>MODULE 2</a:t>
            </a:r>
            <a:r>
              <a:rPr lang="fr-FR" altLang="fr-FR" sz="1000" dirty="0">
                <a:solidFill>
                  <a:srgbClr val="1F286E"/>
                </a:solidFill>
                <a:latin typeface="Arial" panose="020B0604020202020204" pitchFamily="34" charset="0"/>
              </a:rPr>
              <a:t> </a:t>
            </a:r>
          </a:p>
          <a:p>
            <a:pPr eaLnBrk="1" hangingPunct="1">
              <a:spcBef>
                <a:spcPct val="5000"/>
              </a:spcBef>
              <a:buFontTx/>
              <a:buNone/>
            </a:pPr>
            <a:r>
              <a:rPr lang="fr-FR" sz="1000" b="1" dirty="0">
                <a:solidFill>
                  <a:srgbClr val="1F286E"/>
                </a:solidFill>
                <a:latin typeface="Arial" panose="020B0604020202020204" pitchFamily="34" charset="0"/>
              </a:rPr>
              <a:t>Accueillir, renseigner, orienter et assurer la prise en charge des patients </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La mission d’accueil</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Accueil physique et téléphonique</a:t>
            </a:r>
          </a:p>
          <a:p>
            <a:pPr marL="171450" indent="-171450" eaLnBrk="1" hangingPunct="1">
              <a:spcBef>
                <a:spcPct val="5000"/>
              </a:spcBef>
            </a:pPr>
            <a:r>
              <a:rPr lang="fr-FR" altLang="fr-FR" sz="1000" dirty="0">
                <a:solidFill>
                  <a:srgbClr val="1F286E"/>
                </a:solidFill>
                <a:latin typeface="Arial" panose="020B0604020202020204" pitchFamily="34" charset="0"/>
              </a:rPr>
              <a:t>Le secret professionnel</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Gérer les situations difficiles</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Jeux de rôle</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Collecter, numériser des données patients</a:t>
            </a:r>
          </a:p>
          <a:p>
            <a:pPr eaLnBrk="1" hangingPunct="1">
              <a:spcBef>
                <a:spcPct val="5000"/>
              </a:spcBef>
              <a:buFontTx/>
              <a:buNone/>
            </a:pPr>
            <a:endParaRPr lang="fr-FR" altLang="fr-FR" sz="1000" dirty="0">
              <a:solidFill>
                <a:srgbClr val="1F286E"/>
              </a:solidFill>
              <a:latin typeface="Arial" panose="020B0604020202020204" pitchFamily="34" charset="0"/>
            </a:endParaRPr>
          </a:p>
          <a:p>
            <a:pPr eaLnBrk="1" hangingPunct="1">
              <a:spcBef>
                <a:spcPct val="5000"/>
              </a:spcBef>
              <a:buFontTx/>
              <a:buNone/>
            </a:pPr>
            <a:r>
              <a:rPr lang="fr-FR" altLang="fr-FR" sz="1000" b="1" dirty="0">
                <a:solidFill>
                  <a:srgbClr val="1F286E"/>
                </a:solidFill>
                <a:latin typeface="Arial" panose="020B0604020202020204" pitchFamily="34" charset="0"/>
              </a:rPr>
              <a:t>MODULE 3</a:t>
            </a:r>
          </a:p>
          <a:p>
            <a:pPr eaLnBrk="1" hangingPunct="1">
              <a:spcBef>
                <a:spcPct val="5000"/>
              </a:spcBef>
              <a:buFontTx/>
              <a:buNone/>
            </a:pPr>
            <a:r>
              <a:rPr lang="fr-FR" altLang="fr-FR" sz="1000" b="1" dirty="0">
                <a:solidFill>
                  <a:srgbClr val="1F286E"/>
                </a:solidFill>
                <a:latin typeface="Arial" panose="020B0604020202020204" pitchFamily="34" charset="0"/>
              </a:rPr>
              <a:t>Assurer le traitement et le suivi administratif des dossiers</a:t>
            </a:r>
          </a:p>
          <a:p>
            <a:pPr marL="171450" indent="-171450" eaLnBrk="1" hangingPunct="1">
              <a:spcBef>
                <a:spcPct val="5000"/>
              </a:spcBef>
            </a:pPr>
            <a:r>
              <a:rPr lang="fr-FR" altLang="fr-FR" sz="1000" dirty="0">
                <a:solidFill>
                  <a:srgbClr val="1F286E"/>
                </a:solidFill>
                <a:latin typeface="Arial" panose="020B0604020202020204" pitchFamily="34" charset="0"/>
              </a:rPr>
              <a:t>Enregistrement du dossier patient </a:t>
            </a:r>
          </a:p>
          <a:p>
            <a:pPr marL="171450" indent="-171450" eaLnBrk="1" hangingPunct="1">
              <a:spcBef>
                <a:spcPct val="5000"/>
              </a:spcBef>
            </a:pPr>
            <a:r>
              <a:rPr lang="fr-FR" altLang="fr-FR" sz="1000" dirty="0">
                <a:solidFill>
                  <a:srgbClr val="1F286E"/>
                </a:solidFill>
                <a:latin typeface="Arial" panose="020B0604020202020204" pitchFamily="34" charset="0"/>
              </a:rPr>
              <a:t>Retranscrire des informations à caractère médical</a:t>
            </a:r>
          </a:p>
          <a:p>
            <a:pPr marL="171450" indent="-171450" eaLnBrk="1" hangingPunct="1">
              <a:spcBef>
                <a:spcPct val="5000"/>
              </a:spcBef>
            </a:pPr>
            <a:r>
              <a:rPr lang="fr-FR" altLang="fr-FR" sz="1000" dirty="0">
                <a:solidFill>
                  <a:srgbClr val="1F286E"/>
                </a:solidFill>
                <a:latin typeface="Arial" panose="020B0604020202020204" pitchFamily="34" charset="0"/>
              </a:rPr>
              <a:t>Utiliser les outils de transcription</a:t>
            </a:r>
          </a:p>
          <a:p>
            <a:pPr marL="171450" indent="-171450" eaLnBrk="1" hangingPunct="1">
              <a:spcBef>
                <a:spcPct val="5000"/>
              </a:spcBef>
            </a:pPr>
            <a:r>
              <a:rPr lang="fr-FR" sz="1000" dirty="0">
                <a:solidFill>
                  <a:srgbClr val="1F286E"/>
                </a:solidFill>
                <a:latin typeface="Arial" panose="020B0604020202020204" pitchFamily="34" charset="0"/>
              </a:rPr>
              <a:t>Assurer le suivi administratif du dossier patient</a:t>
            </a:r>
          </a:p>
          <a:p>
            <a:pPr marL="171450" indent="-171450" eaLnBrk="1" hangingPunct="1">
              <a:spcBef>
                <a:spcPct val="5000"/>
              </a:spcBef>
            </a:pPr>
            <a:r>
              <a:rPr lang="fr-FR" sz="1000" dirty="0">
                <a:solidFill>
                  <a:srgbClr val="1F286E"/>
                </a:solidFill>
                <a:latin typeface="Arial" panose="020B0604020202020204" pitchFamily="34" charset="0"/>
              </a:rPr>
              <a:t>Assurer la traçabilité et la conservation des documents (archivage)  </a:t>
            </a:r>
          </a:p>
          <a:p>
            <a:pPr marL="171450" indent="-171450" eaLnBrk="1" hangingPunct="1">
              <a:spcBef>
                <a:spcPct val="5000"/>
              </a:spcBef>
            </a:pPr>
            <a:r>
              <a:rPr lang="fr-FR" sz="1000" dirty="0">
                <a:solidFill>
                  <a:srgbClr val="1F286E"/>
                </a:solidFill>
                <a:latin typeface="Arial" panose="020B0604020202020204" pitchFamily="34" charset="0"/>
              </a:rPr>
              <a:t>Les éco gestes en milieu professionnel</a:t>
            </a:r>
          </a:p>
          <a:p>
            <a:pPr marL="171450" indent="-171450" eaLnBrk="1" hangingPunct="1">
              <a:spcBef>
                <a:spcPct val="5000"/>
              </a:spcBef>
            </a:pPr>
            <a:endParaRPr lang="fr-FR" altLang="fr-FR" sz="1000" dirty="0">
              <a:solidFill>
                <a:srgbClr val="1F286E"/>
              </a:solidFill>
              <a:latin typeface="Arial" panose="020B0604020202020204" pitchFamily="34" charset="0"/>
            </a:endParaRPr>
          </a:p>
          <a:p>
            <a:pPr eaLnBrk="1" hangingPunct="1">
              <a:spcBef>
                <a:spcPct val="5000"/>
              </a:spcBef>
              <a:buNone/>
            </a:pPr>
            <a:r>
              <a:rPr lang="fr-FR" altLang="fr-FR" sz="1000" b="1" dirty="0">
                <a:solidFill>
                  <a:srgbClr val="1F286E"/>
                </a:solidFill>
                <a:latin typeface="Arial" panose="020B0604020202020204" pitchFamily="34" charset="0"/>
              </a:rPr>
              <a:t>MODULE 4</a:t>
            </a:r>
          </a:p>
          <a:p>
            <a:pPr eaLnBrk="1" hangingPunct="1">
              <a:spcBef>
                <a:spcPct val="5000"/>
              </a:spcBef>
              <a:buNone/>
            </a:pPr>
            <a:r>
              <a:rPr lang="fr-FR" sz="1000" b="1" dirty="0">
                <a:solidFill>
                  <a:srgbClr val="1F286E"/>
                </a:solidFill>
                <a:latin typeface="Arial" panose="020B0604020202020204" pitchFamily="34" charset="0"/>
              </a:rPr>
              <a:t>Planifier et gérer les rendez-vous des patients</a:t>
            </a:r>
          </a:p>
          <a:p>
            <a:pPr marL="171450" indent="-171450" eaLnBrk="1" hangingPunct="1">
              <a:spcBef>
                <a:spcPct val="5000"/>
              </a:spcBef>
              <a:buFont typeface="Arial" panose="020B0604020202020204" pitchFamily="34" charset="0"/>
              <a:buChar char="•"/>
            </a:pPr>
            <a:r>
              <a:rPr lang="fr-FR" sz="1000" dirty="0">
                <a:solidFill>
                  <a:srgbClr val="1F286E"/>
                </a:solidFill>
                <a:latin typeface="Arial" panose="020B0604020202020204" pitchFamily="34" charset="0"/>
              </a:rPr>
              <a:t>Planifier, confirmer les rendez-vous internes ou externes</a:t>
            </a:r>
          </a:p>
          <a:p>
            <a:pPr marL="171450" indent="-171450" eaLnBrk="1" hangingPunct="1">
              <a:spcBef>
                <a:spcPct val="5000"/>
              </a:spcBef>
              <a:buFont typeface="Arial" panose="020B0604020202020204" pitchFamily="34" charset="0"/>
              <a:buChar char="•"/>
            </a:pPr>
            <a:r>
              <a:rPr lang="fr-FR" sz="1000" dirty="0">
                <a:solidFill>
                  <a:srgbClr val="1F286E"/>
                </a:solidFill>
                <a:latin typeface="Arial" panose="020B0604020202020204" pitchFamily="34" charset="0"/>
              </a:rPr>
              <a:t>Tenir compte des délais en prenant en compte la chronologie des examens</a:t>
            </a:r>
          </a:p>
          <a:p>
            <a:pPr marL="171450" indent="-171450" eaLnBrk="1" hangingPunct="1">
              <a:spcBef>
                <a:spcPct val="5000"/>
              </a:spcBef>
              <a:buFont typeface="Arial" panose="020B0604020202020204" pitchFamily="34" charset="0"/>
              <a:buChar char="•"/>
            </a:pPr>
            <a:r>
              <a:rPr lang="fr-FR" sz="1000" dirty="0">
                <a:solidFill>
                  <a:srgbClr val="1F286E"/>
                </a:solidFill>
                <a:latin typeface="Arial" panose="020B0604020202020204" pitchFamily="34" charset="0"/>
              </a:rPr>
              <a:t>Saisir les rendez-vous et assurer la gestion quotidienne des praticiens et intervenants de l'équipe </a:t>
            </a:r>
          </a:p>
          <a:p>
            <a:pPr marL="171450" indent="-171450" eaLnBrk="1" hangingPunct="1">
              <a:spcBef>
                <a:spcPct val="5000"/>
              </a:spcBef>
              <a:buFont typeface="Arial" panose="020B0604020202020204" pitchFamily="34" charset="0"/>
              <a:buChar char="•"/>
            </a:pPr>
            <a:endParaRPr lang="fr-FR" altLang="fr-FR" sz="1000" dirty="0">
              <a:solidFill>
                <a:srgbClr val="1F286E"/>
              </a:solidFill>
              <a:latin typeface="Arial" panose="020B0604020202020204" pitchFamily="34" charset="0"/>
            </a:endParaRPr>
          </a:p>
          <a:p>
            <a:pPr eaLnBrk="1" hangingPunct="1">
              <a:spcBef>
                <a:spcPct val="5000"/>
              </a:spcBef>
              <a:buNone/>
            </a:pPr>
            <a:r>
              <a:rPr lang="fr-FR" altLang="fr-FR" sz="1000" b="1" dirty="0">
                <a:solidFill>
                  <a:srgbClr val="1F286E"/>
                </a:solidFill>
                <a:latin typeface="Arial" panose="020B0604020202020204" pitchFamily="34" charset="0"/>
              </a:rPr>
              <a:t>MODULE 5</a:t>
            </a:r>
          </a:p>
          <a:p>
            <a:pPr eaLnBrk="1" hangingPunct="1">
              <a:spcBef>
                <a:spcPct val="5000"/>
              </a:spcBef>
              <a:buNone/>
            </a:pPr>
            <a:r>
              <a:rPr lang="fr-FR" altLang="fr-FR" sz="1000" b="1" dirty="0">
                <a:solidFill>
                  <a:srgbClr val="1F286E"/>
                </a:solidFill>
                <a:latin typeface="Arial" panose="020B0604020202020204" pitchFamily="34" charset="0"/>
              </a:rPr>
              <a:t>Coordonner les opérations liées au parcours du patient</a:t>
            </a:r>
          </a:p>
          <a:p>
            <a:pPr marL="171450" indent="-171450" eaLnBrk="1" hangingPunct="1">
              <a:spcBef>
                <a:spcPct val="5000"/>
              </a:spcBef>
              <a:buFont typeface="Arial" panose="020B0604020202020204" pitchFamily="34" charset="0"/>
              <a:buChar char="•"/>
            </a:pPr>
            <a:r>
              <a:rPr lang="fr-FR" sz="1000" dirty="0">
                <a:solidFill>
                  <a:srgbClr val="1F286E"/>
                </a:solidFill>
                <a:latin typeface="Arial" panose="020B0604020202020204" pitchFamily="34" charset="0"/>
              </a:rPr>
              <a:t>Organiser l'admission, la sortie et le transfert d'un patient</a:t>
            </a:r>
          </a:p>
          <a:p>
            <a:pPr marL="171450" indent="-171450" eaLnBrk="1" hangingPunct="1">
              <a:spcBef>
                <a:spcPct val="5000"/>
              </a:spcBef>
              <a:buFont typeface="Arial" panose="020B0604020202020204" pitchFamily="34" charset="0"/>
              <a:buChar char="•"/>
            </a:pPr>
            <a:r>
              <a:rPr lang="fr-FR" sz="1000" dirty="0">
                <a:solidFill>
                  <a:srgbClr val="1F286E"/>
                </a:solidFill>
                <a:latin typeface="Arial" panose="020B0604020202020204" pitchFamily="34" charset="0"/>
              </a:rPr>
              <a:t>Identifier, coordonner et programmer les actions à mettre en œuvre  </a:t>
            </a:r>
          </a:p>
          <a:p>
            <a:pPr marL="171450" indent="-171450" eaLnBrk="1" hangingPunct="1">
              <a:spcBef>
                <a:spcPct val="5000"/>
              </a:spcBef>
              <a:buFont typeface="Arial" panose="020B0604020202020204" pitchFamily="34" charset="0"/>
              <a:buChar char="•"/>
            </a:pPr>
            <a:r>
              <a:rPr lang="fr-FR" sz="1000" dirty="0">
                <a:solidFill>
                  <a:srgbClr val="1F286E"/>
                </a:solidFill>
                <a:latin typeface="Arial" panose="020B0604020202020204" pitchFamily="34" charset="0"/>
              </a:rPr>
              <a:t>S'assurer de la mise à disposition des moyens et ressources, effectuer les réservations </a:t>
            </a:r>
          </a:p>
          <a:p>
            <a:pPr marL="171450" indent="-171450" eaLnBrk="1" hangingPunct="1">
              <a:spcBef>
                <a:spcPct val="5000"/>
              </a:spcBef>
              <a:buFont typeface="Arial" panose="020B0604020202020204" pitchFamily="34" charset="0"/>
              <a:buChar char="•"/>
            </a:pPr>
            <a:r>
              <a:rPr lang="fr-FR" sz="1000" dirty="0">
                <a:solidFill>
                  <a:srgbClr val="1F286E"/>
                </a:solidFill>
                <a:latin typeface="Arial" panose="020B0604020202020204" pitchFamily="34" charset="0"/>
              </a:rPr>
              <a:t>Savoir orienter vers d’autres professionnels</a:t>
            </a:r>
          </a:p>
          <a:p>
            <a:pPr marL="171450" indent="-171450" eaLnBrk="1" hangingPunct="1">
              <a:spcBef>
                <a:spcPct val="5000"/>
              </a:spcBef>
              <a:buFont typeface="Arial" panose="020B0604020202020204" pitchFamily="34" charset="0"/>
              <a:buChar char="•"/>
            </a:pPr>
            <a:r>
              <a:rPr lang="fr-FR" sz="1000" dirty="0">
                <a:solidFill>
                  <a:srgbClr val="1F286E"/>
                </a:solidFill>
                <a:latin typeface="Arial" panose="020B0604020202020204" pitchFamily="34" charset="0"/>
              </a:rPr>
              <a:t>Savoir tenir compte des plannings et impératifs d’organisation</a:t>
            </a:r>
          </a:p>
          <a:p>
            <a:pPr marL="171450" indent="-171450" eaLnBrk="1" hangingPunct="1">
              <a:spcBef>
                <a:spcPct val="5000"/>
              </a:spcBef>
              <a:buFont typeface="Arial" panose="020B0604020202020204" pitchFamily="34" charset="0"/>
              <a:buChar char="•"/>
            </a:pPr>
            <a:r>
              <a:rPr lang="fr-FR" sz="1000" dirty="0">
                <a:solidFill>
                  <a:srgbClr val="1F286E"/>
                </a:solidFill>
                <a:latin typeface="Arial" panose="020B0604020202020204" pitchFamily="34" charset="0"/>
              </a:rPr>
              <a:t>Respecter la '"loi relative aux droits des patients et à la qualité du système de santé » </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Réaliser la facturation</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Assurer la télétransmission</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Etablir des devis/gérer impayés et relances</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Gérer les fournitures administratives et les stocks </a:t>
            </a:r>
          </a:p>
          <a:p>
            <a:pPr eaLnBrk="1" hangingPunct="1">
              <a:spcBef>
                <a:spcPct val="5000"/>
              </a:spcBef>
              <a:buFontTx/>
              <a:buNone/>
            </a:pPr>
            <a:endParaRPr lang="fr-FR" altLang="fr-FR" sz="1000" dirty="0">
              <a:solidFill>
                <a:srgbClr val="1F286E"/>
              </a:solidFill>
              <a:latin typeface="Arial" panose="020B0604020202020204" pitchFamily="34" charset="0"/>
            </a:endParaRPr>
          </a:p>
          <a:p>
            <a:pPr eaLnBrk="1" hangingPunct="1">
              <a:spcBef>
                <a:spcPct val="0"/>
              </a:spcBef>
              <a:buNone/>
            </a:pPr>
            <a:endParaRPr lang="fr-FR" altLang="fr-FR" sz="1000" dirty="0">
              <a:solidFill>
                <a:srgbClr val="1F286E"/>
              </a:solidFill>
              <a:latin typeface="Arial" panose="020B0604020202020204" pitchFamily="34" charset="0"/>
            </a:endParaRPr>
          </a:p>
        </p:txBody>
      </p:sp>
      <p:sp>
        <p:nvSpPr>
          <p:cNvPr id="6147" name="Rectangle 7">
            <a:extLst>
              <a:ext uri="{FF2B5EF4-FFF2-40B4-BE49-F238E27FC236}">
                <a16:creationId xmlns:a16="http://schemas.microsoft.com/office/drawing/2014/main" id="{3C7E525C-2E87-4647-B855-A9B00A28ADBA}"/>
              </a:ext>
            </a:extLst>
          </p:cNvPr>
          <p:cNvSpPr>
            <a:spLocks noChangeArrowheads="1"/>
          </p:cNvSpPr>
          <p:nvPr/>
        </p:nvSpPr>
        <p:spPr bwMode="auto">
          <a:xfrm>
            <a:off x="685800" y="412750"/>
            <a:ext cx="2971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fr-FR" altLang="fr-FR" sz="1000" b="1">
                <a:solidFill>
                  <a:srgbClr val="1F286E"/>
                </a:solidFill>
                <a:latin typeface="Arial Black" panose="020B0A04020102020204" pitchFamily="34" charset="0"/>
              </a:rPr>
              <a:t>PROGRAMME</a:t>
            </a:r>
            <a:r>
              <a:rPr lang="fr-FR" altLang="fr-FR" sz="1000">
                <a:solidFill>
                  <a:srgbClr val="1F286E"/>
                </a:solidFill>
                <a:latin typeface="Arial" panose="020B0604020202020204" pitchFamily="34" charset="0"/>
              </a:rPr>
              <a:t> </a:t>
            </a:r>
          </a:p>
        </p:txBody>
      </p:sp>
      <p:sp>
        <p:nvSpPr>
          <p:cNvPr id="6148" name="Rectangle 10">
            <a:extLst>
              <a:ext uri="{FF2B5EF4-FFF2-40B4-BE49-F238E27FC236}">
                <a16:creationId xmlns:a16="http://schemas.microsoft.com/office/drawing/2014/main" id="{5DA097A0-3C3F-46CC-8A5F-A18FCA2D6497}"/>
              </a:ext>
            </a:extLst>
          </p:cNvPr>
          <p:cNvSpPr>
            <a:spLocks noChangeArrowheads="1"/>
          </p:cNvSpPr>
          <p:nvPr/>
        </p:nvSpPr>
        <p:spPr bwMode="auto">
          <a:xfrm>
            <a:off x="4038600" y="746125"/>
            <a:ext cx="3695700"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
              </a:spcBef>
              <a:buFontTx/>
              <a:buNone/>
            </a:pPr>
            <a:r>
              <a:rPr lang="fr-FR" altLang="fr-FR" sz="1000" b="1" dirty="0">
                <a:solidFill>
                  <a:srgbClr val="1F286E"/>
                </a:solidFill>
                <a:latin typeface="Arial" panose="020B0604020202020204" pitchFamily="34" charset="0"/>
              </a:rPr>
              <a:t>MODULE 6</a:t>
            </a:r>
          </a:p>
          <a:p>
            <a:pPr eaLnBrk="1" hangingPunct="1">
              <a:spcBef>
                <a:spcPct val="5000"/>
              </a:spcBef>
              <a:buFontTx/>
              <a:buNone/>
            </a:pPr>
            <a:r>
              <a:rPr lang="fr-FR" altLang="fr-FR" sz="1000" b="1" dirty="0">
                <a:solidFill>
                  <a:srgbClr val="1F286E"/>
                </a:solidFill>
                <a:latin typeface="Arial" panose="020B0604020202020204" pitchFamily="34" charset="0"/>
              </a:rPr>
              <a:t>Planifier les activités du service ou du cabinet médical, gérer les agendas</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cs typeface="Arial" panose="020B0604020202020204" pitchFamily="34" charset="0"/>
              </a:rPr>
              <a:t>Rédiger des notes internes</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cs typeface="Arial" panose="020B0604020202020204" pitchFamily="34" charset="0"/>
              </a:rPr>
              <a:t>Créer des plannings</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cs typeface="Arial" panose="020B0604020202020204" pitchFamily="34" charset="0"/>
              </a:rPr>
              <a:t>Gérer les agendas des praticiens</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cs typeface="Arial" panose="020B0604020202020204" pitchFamily="34" charset="0"/>
              </a:rPr>
              <a:t>Elaborer des tableaux d’activités du service</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cs typeface="Arial" panose="020B0604020202020204" pitchFamily="34" charset="0"/>
              </a:rPr>
              <a:t>Organiser des réunions, gérer les réservations</a:t>
            </a:r>
          </a:p>
          <a:p>
            <a:pPr eaLnBrk="1" hangingPunct="1">
              <a:spcBef>
                <a:spcPct val="5000"/>
              </a:spcBef>
              <a:buFontTx/>
              <a:buNone/>
            </a:pPr>
            <a:endParaRPr lang="fr-FR" altLang="fr-FR" sz="1000" dirty="0">
              <a:solidFill>
                <a:srgbClr val="1F286E"/>
              </a:solidFill>
              <a:latin typeface="Arial" panose="020B0604020202020204" pitchFamily="34" charset="0"/>
              <a:cs typeface="Arial" panose="020B0604020202020204" pitchFamily="34" charset="0"/>
            </a:endParaRPr>
          </a:p>
          <a:p>
            <a:pPr eaLnBrk="1" hangingPunct="1">
              <a:spcBef>
                <a:spcPct val="5000"/>
              </a:spcBef>
              <a:buFontTx/>
              <a:buNone/>
            </a:pPr>
            <a:r>
              <a:rPr lang="fr-FR" altLang="fr-FR" sz="1000" dirty="0">
                <a:solidFill>
                  <a:srgbClr val="1F286E"/>
                </a:solidFill>
                <a:latin typeface="Arial" panose="020B0604020202020204" pitchFamily="34" charset="0"/>
              </a:rPr>
              <a:t> </a:t>
            </a:r>
          </a:p>
          <a:p>
            <a:pPr eaLnBrk="1" hangingPunct="1">
              <a:spcBef>
                <a:spcPct val="5000"/>
              </a:spcBef>
              <a:buFontTx/>
              <a:buNone/>
            </a:pPr>
            <a:r>
              <a:rPr lang="fr-FR" altLang="fr-FR" sz="1000" b="1" dirty="0">
                <a:solidFill>
                  <a:srgbClr val="1F286E"/>
                </a:solidFill>
                <a:latin typeface="Arial" panose="020B0604020202020204" pitchFamily="34" charset="0"/>
              </a:rPr>
              <a:t>MODULE 7</a:t>
            </a:r>
          </a:p>
          <a:p>
            <a:pPr eaLnBrk="1" hangingPunct="1">
              <a:spcBef>
                <a:spcPct val="5000"/>
              </a:spcBef>
              <a:buFontTx/>
              <a:buNone/>
            </a:pPr>
            <a:r>
              <a:rPr lang="fr-FR" altLang="fr-FR" sz="1000" b="1" dirty="0">
                <a:solidFill>
                  <a:srgbClr val="1F286E"/>
                </a:solidFill>
                <a:latin typeface="Arial" panose="020B0604020202020204" pitchFamily="34" charset="0"/>
              </a:rPr>
              <a:t>Techniques de recherche d'entreprises</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Elaborer CV, lettre de motivation</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Mettre en valeur </a:t>
            </a:r>
            <a:r>
              <a:rPr lang="fr-FR" altLang="fr-FR" sz="1000">
                <a:solidFill>
                  <a:srgbClr val="1F286E"/>
                </a:solidFill>
                <a:latin typeface="Arial" panose="020B0604020202020204" pitchFamily="34" charset="0"/>
              </a:rPr>
              <a:t>ses </a:t>
            </a:r>
            <a:r>
              <a:rPr lang="fr-FR" altLang="fr-FR" sz="1000" smtClean="0">
                <a:solidFill>
                  <a:srgbClr val="1F286E"/>
                </a:solidFill>
                <a:latin typeface="Arial" panose="020B0604020202020204" pitchFamily="34" charset="0"/>
              </a:rPr>
              <a:t>qualités, </a:t>
            </a:r>
            <a:r>
              <a:rPr lang="fr-FR" altLang="fr-FR" sz="1000" dirty="0">
                <a:solidFill>
                  <a:srgbClr val="1F286E"/>
                </a:solidFill>
                <a:latin typeface="Arial" panose="020B0604020202020204" pitchFamily="34" charset="0"/>
              </a:rPr>
              <a:t>atouts, posture professionnelle</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Savoir démarcher</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Effectuer des simulations d’entretien</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Rechercher des stages/employeurs</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Suivi personnalisé</a:t>
            </a:r>
          </a:p>
          <a:p>
            <a:pPr marL="171450" indent="-171450" eaLnBrk="1" hangingPunct="1">
              <a:spcBef>
                <a:spcPct val="5000"/>
              </a:spcBef>
              <a:buFont typeface="Arial" panose="020B0604020202020204" pitchFamily="34" charset="0"/>
              <a:buChar char="•"/>
            </a:pPr>
            <a:endParaRPr lang="fr-FR" altLang="fr-FR" sz="1000" b="1" dirty="0">
              <a:solidFill>
                <a:srgbClr val="1F286E"/>
              </a:solidFill>
              <a:latin typeface="Arial" panose="020B0604020202020204" pitchFamily="34" charset="0"/>
            </a:endParaRPr>
          </a:p>
          <a:p>
            <a:pPr eaLnBrk="1" hangingPunct="1">
              <a:spcBef>
                <a:spcPct val="5000"/>
              </a:spcBef>
              <a:buFontTx/>
              <a:buNone/>
            </a:pPr>
            <a:endParaRPr lang="fr-FR" altLang="fr-FR" sz="1000" dirty="0">
              <a:solidFill>
                <a:srgbClr val="1F286E"/>
              </a:solidFill>
              <a:latin typeface="Arial" panose="020B0604020202020204" pitchFamily="34" charset="0"/>
            </a:endParaRPr>
          </a:p>
          <a:p>
            <a:pPr eaLnBrk="1" hangingPunct="1">
              <a:spcBef>
                <a:spcPct val="5000"/>
              </a:spcBef>
              <a:buFontTx/>
              <a:buNone/>
            </a:pPr>
            <a:endParaRPr lang="fr-FR" altLang="fr-FR" sz="1000" dirty="0">
              <a:solidFill>
                <a:srgbClr val="1F286E"/>
              </a:solidFill>
              <a:latin typeface="Arial" panose="020B0604020202020204" pitchFamily="34" charset="0"/>
            </a:endParaRPr>
          </a:p>
          <a:p>
            <a:pPr eaLnBrk="1" hangingPunct="1">
              <a:spcBef>
                <a:spcPct val="5000"/>
              </a:spcBef>
              <a:buFontTx/>
              <a:buNone/>
            </a:pPr>
            <a:r>
              <a:rPr lang="fr-FR" altLang="fr-FR" sz="1000" b="1" dirty="0">
                <a:solidFill>
                  <a:srgbClr val="1F286E"/>
                </a:solidFill>
                <a:latin typeface="Arial" panose="020B0604020202020204" pitchFamily="34" charset="0"/>
              </a:rPr>
              <a:t>MODULE 8 </a:t>
            </a:r>
          </a:p>
          <a:p>
            <a:pPr eaLnBrk="1" hangingPunct="1">
              <a:spcBef>
                <a:spcPct val="5000"/>
              </a:spcBef>
              <a:buFontTx/>
              <a:buNone/>
            </a:pPr>
            <a:r>
              <a:rPr lang="fr-FR" altLang="fr-FR" sz="1000" b="1" dirty="0">
                <a:solidFill>
                  <a:srgbClr val="1F286E"/>
                </a:solidFill>
                <a:latin typeface="Arial" panose="020B0604020202020204" pitchFamily="34" charset="0"/>
              </a:rPr>
              <a:t>Utiliser les outils collaboratifs</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Word, Excel, Powerpoint</a:t>
            </a:r>
          </a:p>
          <a:p>
            <a:pPr marL="171450" indent="-171450" eaLnBrk="1" hangingPunct="1">
              <a:spcBef>
                <a:spcPct val="5000"/>
              </a:spcBef>
              <a:buFont typeface="Arial" panose="020B0604020202020204" pitchFamily="34" charset="0"/>
              <a:buChar char="•"/>
            </a:pPr>
            <a:r>
              <a:rPr lang="fr-FR" altLang="fr-FR" sz="1000" dirty="0">
                <a:solidFill>
                  <a:srgbClr val="1F286E"/>
                </a:solidFill>
                <a:latin typeface="Arial" panose="020B0604020202020204" pitchFamily="34" charset="0"/>
              </a:rPr>
              <a:t>Compétences numériques : </a:t>
            </a:r>
            <a:r>
              <a:rPr lang="fr-FR" altLang="fr-FR" sz="1000" dirty="0" err="1">
                <a:solidFill>
                  <a:srgbClr val="1F286E"/>
                </a:solidFill>
                <a:latin typeface="Arial" panose="020B0604020202020204" pitchFamily="34" charset="0"/>
              </a:rPr>
              <a:t>outlook</a:t>
            </a:r>
            <a:r>
              <a:rPr lang="fr-FR" altLang="fr-FR" sz="1000" dirty="0">
                <a:solidFill>
                  <a:srgbClr val="1F286E"/>
                </a:solidFill>
                <a:latin typeface="Arial" panose="020B0604020202020204" pitchFamily="34" charset="0"/>
              </a:rPr>
              <a:t>, recherche web</a:t>
            </a:r>
          </a:p>
          <a:p>
            <a:pPr eaLnBrk="1" hangingPunct="1">
              <a:spcBef>
                <a:spcPct val="5000"/>
              </a:spcBef>
              <a:buFontTx/>
              <a:buNone/>
            </a:pPr>
            <a:endParaRPr lang="fr-FR" altLang="fr-FR" sz="1000" dirty="0">
              <a:solidFill>
                <a:srgbClr val="1F286E"/>
              </a:solidFill>
              <a:latin typeface="Arial" panose="020B0604020202020204" pitchFamily="34" charset="0"/>
            </a:endParaRPr>
          </a:p>
        </p:txBody>
      </p:sp>
      <p:grpSp>
        <p:nvGrpSpPr>
          <p:cNvPr id="6149" name="Group 23">
            <a:extLst>
              <a:ext uri="{FF2B5EF4-FFF2-40B4-BE49-F238E27FC236}">
                <a16:creationId xmlns:a16="http://schemas.microsoft.com/office/drawing/2014/main" id="{58294642-EDB3-4FF1-8C80-1F895AD2E9A6}"/>
              </a:ext>
            </a:extLst>
          </p:cNvPr>
          <p:cNvGrpSpPr>
            <a:grpSpLocks/>
          </p:cNvGrpSpPr>
          <p:nvPr/>
        </p:nvGrpSpPr>
        <p:grpSpPr bwMode="auto">
          <a:xfrm>
            <a:off x="381000" y="10439400"/>
            <a:ext cx="7162800" cy="595313"/>
            <a:chOff x="240" y="6576"/>
            <a:chExt cx="4512" cy="375"/>
          </a:xfrm>
        </p:grpSpPr>
        <p:pic>
          <p:nvPicPr>
            <p:cNvPr id="6159" name="Picture 17" descr="E:\00 PRO\logo_opco_ep-1.png">
              <a:extLst>
                <a:ext uri="{FF2B5EF4-FFF2-40B4-BE49-F238E27FC236}">
                  <a16:creationId xmlns:a16="http://schemas.microsoft.com/office/drawing/2014/main" id="{FAC43046-E46A-49D2-91EF-7AF0FC21B24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84" y="6576"/>
              <a:ext cx="768" cy="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0" name="Text Box 19">
              <a:extLst>
                <a:ext uri="{FF2B5EF4-FFF2-40B4-BE49-F238E27FC236}">
                  <a16:creationId xmlns:a16="http://schemas.microsoft.com/office/drawing/2014/main" id="{D528A9C6-4F00-4C51-94FB-DDE819CD7C2F}"/>
                </a:ext>
              </a:extLst>
            </p:cNvPr>
            <p:cNvSpPr txBox="1">
              <a:spLocks noChangeArrowheads="1"/>
            </p:cNvSpPr>
            <p:nvPr/>
          </p:nvSpPr>
          <p:spPr bwMode="auto">
            <a:xfrm>
              <a:off x="240" y="6816"/>
              <a:ext cx="432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fr-FR" altLang="fr-FR" sz="800" b="1">
                  <a:solidFill>
                    <a:srgbClr val="1F286E"/>
                  </a:solidFill>
                  <a:latin typeface="Arial" panose="020B0604020202020204" pitchFamily="34" charset="0"/>
                </a:rPr>
                <a:t>L’OPCO des Entreprises de Proximité, </a:t>
              </a:r>
              <a:r>
                <a:rPr lang="fr-FR" altLang="fr-FR" sz="800" b="1">
                  <a:solidFill>
                    <a:srgbClr val="E0004D"/>
                  </a:solidFill>
                  <a:latin typeface="Arial" panose="020B0604020202020204" pitchFamily="34" charset="0"/>
                </a:rPr>
                <a:t>votre allié au quotidien.</a:t>
              </a:r>
            </a:p>
          </p:txBody>
        </p:sp>
        <p:sp>
          <p:nvSpPr>
            <p:cNvPr id="6161" name="Rectangle 15">
              <a:extLst>
                <a:ext uri="{FF2B5EF4-FFF2-40B4-BE49-F238E27FC236}">
                  <a16:creationId xmlns:a16="http://schemas.microsoft.com/office/drawing/2014/main" id="{2C237C6D-C477-4988-B03F-608515E741EE}"/>
                </a:ext>
              </a:extLst>
            </p:cNvPr>
            <p:cNvSpPr>
              <a:spLocks noChangeArrowheads="1"/>
            </p:cNvSpPr>
            <p:nvPr/>
          </p:nvSpPr>
          <p:spPr bwMode="auto">
            <a:xfrm>
              <a:off x="1104" y="6629"/>
              <a:ext cx="259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E0004D"/>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fr-FR" altLang="fr-FR" sz="900">
                  <a:latin typeface="Arial" panose="020B0604020202020204" pitchFamily="34" charset="0"/>
                  <a:cs typeface="Arial" panose="020B0604020202020204" pitchFamily="34" charset="0"/>
                  <a:hlinkClick r:id="rId4"/>
                </a:rPr>
                <a:t>Contactez votre conseiller OPCO EP </a:t>
              </a:r>
              <a:r>
                <a:rPr lang="fr-FR" altLang="fr-FR" sz="900">
                  <a:latin typeface="Arial" panose="020B0604020202020204" pitchFamily="34" charset="0"/>
                  <a:cs typeface="Arial" panose="020B0604020202020204" pitchFamily="34" charset="0"/>
                </a:rPr>
                <a:t>et retrouvez-nous sur </a:t>
              </a:r>
              <a:r>
                <a:rPr lang="fr-FR" altLang="fr-FR" sz="900">
                  <a:latin typeface="Arial" panose="020B0604020202020204" pitchFamily="34" charset="0"/>
                  <a:cs typeface="Arial" panose="020B0604020202020204" pitchFamily="34" charset="0"/>
                  <a:hlinkClick r:id="rId5"/>
                </a:rPr>
                <a:t>opcoep.fr</a:t>
              </a:r>
              <a:endParaRPr lang="fr-FR" altLang="fr-FR" sz="900">
                <a:latin typeface="Arial" panose="020B0604020202020204" pitchFamily="34" charset="0"/>
                <a:cs typeface="Arial" panose="020B0604020202020204" pitchFamily="34" charset="0"/>
              </a:endParaRPr>
            </a:p>
          </p:txBody>
        </p:sp>
        <p:sp>
          <p:nvSpPr>
            <p:cNvPr id="6162" name="Rectangle 20">
              <a:extLst>
                <a:ext uri="{FF2B5EF4-FFF2-40B4-BE49-F238E27FC236}">
                  <a16:creationId xmlns:a16="http://schemas.microsoft.com/office/drawing/2014/main" id="{0F2E599D-95B9-4564-8393-549BCB429F6B}"/>
                </a:ext>
              </a:extLst>
            </p:cNvPr>
            <p:cNvSpPr>
              <a:spLocks noChangeArrowheads="1"/>
            </p:cNvSpPr>
            <p:nvPr/>
          </p:nvSpPr>
          <p:spPr bwMode="auto">
            <a:xfrm>
              <a:off x="288" y="6624"/>
              <a:ext cx="816" cy="144"/>
            </a:xfrm>
            <a:prstGeom prst="rect">
              <a:avLst/>
            </a:prstGeom>
            <a:solidFill>
              <a:srgbClr val="1F286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fr-FR" altLang="fr-FR" sz="900" b="1">
                  <a:solidFill>
                    <a:schemeClr val="bg1"/>
                  </a:solidFill>
                  <a:latin typeface="Arial" panose="020B0604020202020204" pitchFamily="34" charset="0"/>
                  <a:cs typeface="Arial" panose="020B0604020202020204" pitchFamily="34" charset="0"/>
                </a:rPr>
                <a:t>Plus d’informations</a:t>
              </a:r>
              <a:endParaRPr lang="fr-FR" altLang="fr-FR" sz="900" b="1" baseline="30000">
                <a:solidFill>
                  <a:schemeClr val="bg1"/>
                </a:solidFill>
                <a:latin typeface="Arial" panose="020B0604020202020204" pitchFamily="34" charset="0"/>
              </a:endParaRPr>
            </a:p>
          </p:txBody>
        </p:sp>
      </p:grpSp>
      <p:pic>
        <p:nvPicPr>
          <p:cNvPr id="6150" name="Picture 14" descr="E:\00 PRO\Logo_Pôle_Emploi.svg.png">
            <a:extLst>
              <a:ext uri="{FF2B5EF4-FFF2-40B4-BE49-F238E27FC236}">
                <a16:creationId xmlns:a16="http://schemas.microsoft.com/office/drawing/2014/main" id="{C12A6DD6-2A4B-4022-99AC-46E23669FD0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9003" y="9836150"/>
            <a:ext cx="6096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18" descr="E:\00 PRO\LOGOS\Partenaires\logo-PIC.jpg">
            <a:extLst>
              <a:ext uri="{FF2B5EF4-FFF2-40B4-BE49-F238E27FC236}">
                <a16:creationId xmlns:a16="http://schemas.microsoft.com/office/drawing/2014/main" id="{552F0D6D-01EB-4CAF-899C-278210C6713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08212" y="9868973"/>
            <a:ext cx="12192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3" name="Rectangle 30">
            <a:extLst>
              <a:ext uri="{FF2B5EF4-FFF2-40B4-BE49-F238E27FC236}">
                <a16:creationId xmlns:a16="http://schemas.microsoft.com/office/drawing/2014/main" id="{6B37FBD5-BC5B-43BD-AB97-B08E35C60DF5}"/>
              </a:ext>
            </a:extLst>
          </p:cNvPr>
          <p:cNvSpPr>
            <a:spLocks noChangeArrowheads="1"/>
          </p:cNvSpPr>
          <p:nvPr/>
        </p:nvSpPr>
        <p:spPr bwMode="auto">
          <a:xfrm rot="10800000" flipV="1">
            <a:off x="4432546" y="5900180"/>
            <a:ext cx="230425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fr-FR" altLang="fr-FR" sz="1000" b="1" dirty="0">
                <a:solidFill>
                  <a:srgbClr val="1F286E"/>
                </a:solidFill>
                <a:latin typeface="Arial Black" panose="020B0A04020102020204" pitchFamily="34" charset="0"/>
              </a:rPr>
              <a:t>D</a:t>
            </a:r>
            <a:r>
              <a:rPr lang="fr-FR" altLang="fr-FR" sz="1000" b="1" dirty="0">
                <a:solidFill>
                  <a:srgbClr val="1F286E"/>
                </a:solidFill>
                <a:latin typeface="Arial Black" panose="020B0A04020102020204" pitchFamily="34" charset="0"/>
                <a:cs typeface="Arial" panose="020B0604020202020204" pitchFamily="34" charset="0"/>
              </a:rPr>
              <a:t>É</a:t>
            </a:r>
            <a:r>
              <a:rPr lang="fr-FR" altLang="fr-FR" sz="1000" b="1" dirty="0">
                <a:solidFill>
                  <a:srgbClr val="1F286E"/>
                </a:solidFill>
                <a:latin typeface="Arial Black" panose="020B0A04020102020204" pitchFamily="34" charset="0"/>
              </a:rPr>
              <a:t>BOUCH</a:t>
            </a:r>
            <a:r>
              <a:rPr lang="fr-FR" altLang="fr-FR" sz="1000" b="1" dirty="0">
                <a:solidFill>
                  <a:srgbClr val="1F286E"/>
                </a:solidFill>
                <a:latin typeface="Arial Black" panose="020B0A04020102020204" pitchFamily="34" charset="0"/>
                <a:cs typeface="Arial" panose="020B0604020202020204" pitchFamily="34" charset="0"/>
              </a:rPr>
              <a:t>É</a:t>
            </a:r>
            <a:r>
              <a:rPr lang="fr-FR" altLang="fr-FR" sz="1000" b="1" dirty="0">
                <a:solidFill>
                  <a:srgbClr val="1F286E"/>
                </a:solidFill>
                <a:latin typeface="Arial Black" panose="020B0A04020102020204" pitchFamily="34" charset="0"/>
              </a:rPr>
              <a:t>S</a:t>
            </a:r>
            <a:r>
              <a:rPr lang="fr-FR" altLang="fr-FR" sz="1000" dirty="0">
                <a:solidFill>
                  <a:srgbClr val="1F286E"/>
                </a:solidFill>
                <a:latin typeface="Arial Black" panose="020B0A04020102020204" pitchFamily="34" charset="0"/>
              </a:rPr>
              <a:t> </a:t>
            </a:r>
          </a:p>
        </p:txBody>
      </p:sp>
      <p:sp>
        <p:nvSpPr>
          <p:cNvPr id="6154" name="Text Box 31">
            <a:extLst>
              <a:ext uri="{FF2B5EF4-FFF2-40B4-BE49-F238E27FC236}">
                <a16:creationId xmlns:a16="http://schemas.microsoft.com/office/drawing/2014/main" id="{BCBB9246-9BEC-4673-8497-C44AF99F9EEB}"/>
              </a:ext>
            </a:extLst>
          </p:cNvPr>
          <p:cNvSpPr txBox="1">
            <a:spLocks noChangeArrowheads="1"/>
          </p:cNvSpPr>
          <p:nvPr/>
        </p:nvSpPr>
        <p:spPr bwMode="auto">
          <a:xfrm rot="10800000" flipV="1">
            <a:off x="4093248" y="5899367"/>
            <a:ext cx="339299" cy="276999"/>
          </a:xfrm>
          <a:prstGeom prst="rect">
            <a:avLst/>
          </a:prstGeom>
          <a:solidFill>
            <a:srgbClr val="E000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fr-FR" altLang="fr-FR" sz="1200" b="1" dirty="0">
                <a:solidFill>
                  <a:schemeClr val="bg1"/>
                </a:solidFill>
                <a:latin typeface="Arial" panose="020B0604020202020204" pitchFamily="34" charset="0"/>
              </a:rPr>
              <a:t>5</a:t>
            </a:r>
          </a:p>
        </p:txBody>
      </p:sp>
      <p:sp>
        <p:nvSpPr>
          <p:cNvPr id="6155" name="Rectangle 32">
            <a:extLst>
              <a:ext uri="{FF2B5EF4-FFF2-40B4-BE49-F238E27FC236}">
                <a16:creationId xmlns:a16="http://schemas.microsoft.com/office/drawing/2014/main" id="{4E6C64CC-075A-4411-918A-22E250F72BB1}"/>
              </a:ext>
            </a:extLst>
          </p:cNvPr>
          <p:cNvSpPr>
            <a:spLocks noChangeArrowheads="1"/>
          </p:cNvSpPr>
          <p:nvPr/>
        </p:nvSpPr>
        <p:spPr bwMode="auto">
          <a:xfrm rot="10800000" flipV="1">
            <a:off x="4038600" y="6242802"/>
            <a:ext cx="2986236" cy="200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fr-FR" altLang="fr-FR" sz="1000" dirty="0">
                <a:solidFill>
                  <a:srgbClr val="1F286E"/>
                </a:solidFill>
                <a:latin typeface="Arial" panose="020B0604020202020204" pitchFamily="34" charset="0"/>
              </a:rPr>
              <a:t>Titre professionnel Secrétaire assistant médico-social</a:t>
            </a:r>
          </a:p>
          <a:p>
            <a:pPr eaLnBrk="1" hangingPunct="1">
              <a:spcBef>
                <a:spcPct val="0"/>
              </a:spcBef>
              <a:buFontTx/>
              <a:buNone/>
            </a:pPr>
            <a:r>
              <a:rPr lang="fr-FR" altLang="fr-FR" sz="1000">
                <a:solidFill>
                  <a:srgbClr val="1F286E"/>
                </a:solidFill>
                <a:latin typeface="Arial" panose="020B0604020202020204" pitchFamily="34" charset="0"/>
              </a:rPr>
              <a:t>RNCP 36805</a:t>
            </a:r>
            <a:endParaRPr lang="fr-FR" altLang="fr-FR" sz="1000" dirty="0">
              <a:solidFill>
                <a:srgbClr val="1F286E"/>
              </a:solidFill>
              <a:latin typeface="Arial" panose="020B0604020202020204" pitchFamily="34" charset="0"/>
            </a:endParaRPr>
          </a:p>
          <a:p>
            <a:pPr eaLnBrk="1" hangingPunct="1">
              <a:spcBef>
                <a:spcPct val="0"/>
              </a:spcBef>
              <a:buFontTx/>
              <a:buNone/>
            </a:pPr>
            <a:endParaRPr lang="fr-FR" altLang="fr-FR" sz="1000" dirty="0">
              <a:solidFill>
                <a:srgbClr val="1F286E"/>
              </a:solidFill>
              <a:latin typeface="Arial" panose="020B0604020202020204" pitchFamily="34" charset="0"/>
            </a:endParaRPr>
          </a:p>
          <a:p>
            <a:pPr eaLnBrk="1" hangingPunct="1">
              <a:spcBef>
                <a:spcPct val="0"/>
              </a:spcBef>
              <a:buFontTx/>
              <a:buNone/>
            </a:pPr>
            <a:r>
              <a:rPr lang="fr-FR" altLang="fr-FR" sz="1000" dirty="0">
                <a:solidFill>
                  <a:srgbClr val="1F286E"/>
                </a:solidFill>
                <a:latin typeface="Arial" panose="020B0604020202020204" pitchFamily="34" charset="0"/>
              </a:rPr>
              <a:t>METIERS VISES :</a:t>
            </a:r>
          </a:p>
          <a:p>
            <a:pPr eaLnBrk="1" hangingPunct="1">
              <a:spcBef>
                <a:spcPct val="0"/>
              </a:spcBef>
              <a:buFontTx/>
              <a:buNone/>
            </a:pPr>
            <a:r>
              <a:rPr lang="fr-FR" sz="1000" dirty="0">
                <a:solidFill>
                  <a:srgbClr val="1F286E"/>
                </a:solidFill>
                <a:latin typeface="Arial" panose="020B0604020202020204" pitchFamily="34" charset="0"/>
                <a:cs typeface="Arial" panose="020B0604020202020204" pitchFamily="34" charset="0"/>
              </a:rPr>
              <a:t>- secrétaire médical </a:t>
            </a:r>
            <a:br>
              <a:rPr lang="fr-FR" sz="1000" dirty="0">
                <a:solidFill>
                  <a:srgbClr val="1F286E"/>
                </a:solidFill>
                <a:latin typeface="Arial" panose="020B0604020202020204" pitchFamily="34" charset="0"/>
                <a:cs typeface="Arial" panose="020B0604020202020204" pitchFamily="34" charset="0"/>
              </a:rPr>
            </a:br>
            <a:r>
              <a:rPr lang="fr-FR" sz="1000" dirty="0">
                <a:solidFill>
                  <a:srgbClr val="1F286E"/>
                </a:solidFill>
                <a:latin typeface="Arial" panose="020B0604020202020204" pitchFamily="34" charset="0"/>
                <a:cs typeface="Arial" panose="020B0604020202020204" pitchFamily="34" charset="0"/>
              </a:rPr>
              <a:t>- secrétaire médico-social </a:t>
            </a:r>
            <a:br>
              <a:rPr lang="fr-FR" sz="1000" dirty="0">
                <a:solidFill>
                  <a:srgbClr val="1F286E"/>
                </a:solidFill>
                <a:latin typeface="Arial" panose="020B0604020202020204" pitchFamily="34" charset="0"/>
                <a:cs typeface="Arial" panose="020B0604020202020204" pitchFamily="34" charset="0"/>
              </a:rPr>
            </a:br>
            <a:r>
              <a:rPr lang="fr-FR" sz="1000" dirty="0">
                <a:solidFill>
                  <a:srgbClr val="1F286E"/>
                </a:solidFill>
                <a:latin typeface="Arial" panose="020B0604020202020204" pitchFamily="34" charset="0"/>
                <a:cs typeface="Arial" panose="020B0604020202020204" pitchFamily="34" charset="0"/>
              </a:rPr>
              <a:t>- secrétaire social </a:t>
            </a:r>
            <a:br>
              <a:rPr lang="fr-FR" sz="1000" dirty="0">
                <a:solidFill>
                  <a:srgbClr val="1F286E"/>
                </a:solidFill>
                <a:latin typeface="Arial" panose="020B0604020202020204" pitchFamily="34" charset="0"/>
                <a:cs typeface="Arial" panose="020B0604020202020204" pitchFamily="34" charset="0"/>
              </a:rPr>
            </a:br>
            <a:r>
              <a:rPr lang="fr-FR" sz="1000" dirty="0">
                <a:solidFill>
                  <a:srgbClr val="1F286E"/>
                </a:solidFill>
                <a:latin typeface="Arial" panose="020B0604020202020204" pitchFamily="34" charset="0"/>
                <a:cs typeface="Arial" panose="020B0604020202020204" pitchFamily="34" charset="0"/>
              </a:rPr>
              <a:t>- assistant médico-administratif </a:t>
            </a:r>
            <a:br>
              <a:rPr lang="fr-FR" sz="1000" dirty="0">
                <a:solidFill>
                  <a:srgbClr val="1F286E"/>
                </a:solidFill>
                <a:latin typeface="Arial" panose="020B0604020202020204" pitchFamily="34" charset="0"/>
                <a:cs typeface="Arial" panose="020B0604020202020204" pitchFamily="34" charset="0"/>
              </a:rPr>
            </a:br>
            <a:r>
              <a:rPr lang="fr-FR" sz="1000" dirty="0">
                <a:solidFill>
                  <a:srgbClr val="1F286E"/>
                </a:solidFill>
                <a:latin typeface="Arial" panose="020B0604020202020204" pitchFamily="34" charset="0"/>
                <a:cs typeface="Arial" panose="020B0604020202020204" pitchFamily="34" charset="0"/>
              </a:rPr>
              <a:t>- assistant médical </a:t>
            </a:r>
            <a:br>
              <a:rPr lang="fr-FR" sz="1000" dirty="0">
                <a:solidFill>
                  <a:srgbClr val="1F286E"/>
                </a:solidFill>
                <a:latin typeface="Arial" panose="020B0604020202020204" pitchFamily="34" charset="0"/>
                <a:cs typeface="Arial" panose="020B0604020202020204" pitchFamily="34" charset="0"/>
              </a:rPr>
            </a:br>
            <a:r>
              <a:rPr lang="fr-FR" sz="1000" dirty="0">
                <a:solidFill>
                  <a:srgbClr val="1F286E"/>
                </a:solidFill>
                <a:latin typeface="Arial" panose="020B0604020202020204" pitchFamily="34" charset="0"/>
                <a:cs typeface="Arial" panose="020B0604020202020204" pitchFamily="34" charset="0"/>
              </a:rPr>
              <a:t>- secrétaire hospitalier </a:t>
            </a:r>
            <a:br>
              <a:rPr lang="fr-FR" sz="1000" dirty="0">
                <a:solidFill>
                  <a:srgbClr val="1F286E"/>
                </a:solidFill>
                <a:latin typeface="Arial" panose="020B0604020202020204" pitchFamily="34" charset="0"/>
                <a:cs typeface="Arial" panose="020B0604020202020204" pitchFamily="34" charset="0"/>
              </a:rPr>
            </a:br>
            <a:r>
              <a:rPr lang="fr-FR" sz="1000" dirty="0">
                <a:solidFill>
                  <a:srgbClr val="1F286E"/>
                </a:solidFill>
                <a:latin typeface="Arial" panose="020B0604020202020204" pitchFamily="34" charset="0"/>
                <a:cs typeface="Arial" panose="020B0604020202020204" pitchFamily="34" charset="0"/>
              </a:rPr>
              <a:t>- télésecrétaire médical</a:t>
            </a:r>
            <a:endParaRPr lang="fr-FR" altLang="fr-FR" sz="1000" dirty="0">
              <a:solidFill>
                <a:srgbClr val="1F286E"/>
              </a:solidFill>
              <a:latin typeface="Arial" panose="020B0604020202020204" pitchFamily="34" charset="0"/>
              <a:cs typeface="Arial" panose="020B0604020202020204" pitchFamily="34" charset="0"/>
            </a:endParaRPr>
          </a:p>
        </p:txBody>
      </p:sp>
      <p:sp>
        <p:nvSpPr>
          <p:cNvPr id="6156" name="Text Box 33">
            <a:extLst>
              <a:ext uri="{FF2B5EF4-FFF2-40B4-BE49-F238E27FC236}">
                <a16:creationId xmlns:a16="http://schemas.microsoft.com/office/drawing/2014/main" id="{4E7780F3-1FFC-41C0-A1BA-1F223D93D731}"/>
              </a:ext>
            </a:extLst>
          </p:cNvPr>
          <p:cNvSpPr txBox="1">
            <a:spLocks noChangeArrowheads="1"/>
          </p:cNvSpPr>
          <p:nvPr/>
        </p:nvSpPr>
        <p:spPr bwMode="auto">
          <a:xfrm>
            <a:off x="381000" y="373063"/>
            <a:ext cx="304800" cy="274637"/>
          </a:xfrm>
          <a:prstGeom prst="rect">
            <a:avLst/>
          </a:prstGeom>
          <a:solidFill>
            <a:srgbClr val="E000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fr-FR" altLang="fr-FR" sz="1200" b="1">
                <a:solidFill>
                  <a:schemeClr val="bg1"/>
                </a:solidFill>
                <a:latin typeface="Arial" panose="020B0604020202020204" pitchFamily="34" charset="0"/>
              </a:rPr>
              <a:t>4</a:t>
            </a:r>
          </a:p>
        </p:txBody>
      </p:sp>
    </p:spTree>
  </p:cSld>
  <p:clrMapOvr>
    <a:masterClrMapping/>
  </p:clrMapOvr>
</p:sld>
</file>

<file path=ppt/theme/theme1.xml><?xml version="1.0" encoding="utf-8"?>
<a:theme xmlns:a="http://schemas.openxmlformats.org/drawingml/2006/main" name="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5F2C29426687C41A681A712EC598A14" ma:contentTypeVersion="13" ma:contentTypeDescription="Crée un document." ma:contentTypeScope="" ma:versionID="466e7721c98d9e39a3ba4235ca57b0be">
  <xsd:schema xmlns:xsd="http://www.w3.org/2001/XMLSchema" xmlns:xs="http://www.w3.org/2001/XMLSchema" xmlns:p="http://schemas.microsoft.com/office/2006/metadata/properties" xmlns:ns2="fe7f6b07-f628-4c36-8dc6-cdb44896a558" xmlns:ns3="d1df06c7-a1ce-4981-a142-12dd1a66e12f" targetNamespace="http://schemas.microsoft.com/office/2006/metadata/properties" ma:root="true" ma:fieldsID="b354839497b303326740c47e1875f6ea" ns2:_="" ns3:_="">
    <xsd:import namespace="fe7f6b07-f628-4c36-8dc6-cdb44896a558"/>
    <xsd:import namespace="d1df06c7-a1ce-4981-a142-12dd1a66e12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7f6b07-f628-4c36-8dc6-cdb44896a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df06c7-a1ce-4981-a142-12dd1a66e12f"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489F43-C798-4139-8D82-2C24708031C5}">
  <ds:schemaRefs>
    <ds:schemaRef ds:uri="http://schemas.microsoft.com/sharepoint/v3/contenttype/forms"/>
  </ds:schemaRefs>
</ds:datastoreItem>
</file>

<file path=customXml/itemProps2.xml><?xml version="1.0" encoding="utf-8"?>
<ds:datastoreItem xmlns:ds="http://schemas.openxmlformats.org/officeDocument/2006/customXml" ds:itemID="{01A44D36-873E-47DA-88A1-8C20CD154F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7f6b07-f628-4c36-8dc6-cdb44896a558"/>
    <ds:schemaRef ds:uri="d1df06c7-a1ce-4981-a142-12dd1a66e1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1564</TotalTime>
  <Words>742</Words>
  <Application>Microsoft Office PowerPoint</Application>
  <PresentationFormat>Personnalisé</PresentationFormat>
  <Paragraphs>130</Paragraphs>
  <Slides>2</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Arial Black</vt:lpstr>
      <vt:lpstr>HelveticaNeue LT 55 Roman</vt:lpstr>
      <vt:lpstr>Times New Roman</vt:lpstr>
      <vt:lpstr>Modèle par défaut</vt:lpstr>
      <vt:lpstr>Présentation PowerPoint</vt:lpstr>
      <vt:lpstr>Présentation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audrey</dc:creator>
  <cp:lastModifiedBy>Christelle BOUILLON (ACPPAV)</cp:lastModifiedBy>
  <cp:revision>87</cp:revision>
  <dcterms:created xsi:type="dcterms:W3CDTF">2020-05-29T14:17:26Z</dcterms:created>
  <dcterms:modified xsi:type="dcterms:W3CDTF">2023-10-09T10:17:20Z</dcterms:modified>
</cp:coreProperties>
</file>